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0" r:id="rId4"/>
    <p:sldMasterId id="2147483693" r:id="rId5"/>
    <p:sldMasterId id="2147483695" r:id="rId6"/>
    <p:sldMasterId id="2147483708" r:id="rId7"/>
  </p:sldMasterIdLst>
  <p:notesMasterIdLst>
    <p:notesMasterId r:id="rId17"/>
  </p:notesMasterIdLst>
  <p:sldIdLst>
    <p:sldId id="256" r:id="rId8"/>
    <p:sldId id="257" r:id="rId9"/>
    <p:sldId id="258" r:id="rId10"/>
    <p:sldId id="265" r:id="rId11"/>
    <p:sldId id="260" r:id="rId12"/>
    <p:sldId id="261" r:id="rId13"/>
    <p:sldId id="263" r:id="rId14"/>
    <p:sldId id="264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92CB5"/>
    <a:srgbClr val="3252AC"/>
    <a:srgbClr val="2427A0"/>
    <a:srgbClr val="000000"/>
    <a:srgbClr val="1E2084"/>
    <a:srgbClr val="000099"/>
    <a:srgbClr val="3366CC"/>
    <a:srgbClr val="4D4D4D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71C2-CC28-4A18-ABFE-F72C48227016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1E7F-DA5E-4ED7-9236-6469256A4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1E7F-DA5E-4ED7-9236-6469256A44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9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7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ru/url?sa=i&amp;rct=j&amp;q=&amp;esrc=s&amp;source=images&amp;cd=&amp;cad=rja&amp;uact=8&amp;ved=0ahUKEwjptJD7iOjWAhVnCpoKHaOuCAMQjRwIBw&amp;url=https://mgimo.ru/people/kanayev/&amp;psig=AOvVaw29hBK1dughE10yFlcAPV5X&amp;ust=150779411494064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534" y="980728"/>
            <a:ext cx="8765705" cy="2088232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Successful Business Strategy in the ASEAN Market: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Perspectives 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for Russia</a:t>
            </a:r>
            <a:endParaRPr lang="ru-RU" sz="4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760840" cy="720078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800" b="1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n-US" sz="2800" b="1" i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 Project </a:t>
            </a:r>
            <a:endParaRPr lang="ru-RU" sz="2800" b="1" i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58" y="3356992"/>
            <a:ext cx="5256584" cy="319472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International Affairs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World Economy and International Affairs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Research University Higher School of </a:t>
            </a:r>
            <a:r>
              <a:rPr lang="en-US" sz="2000" i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ru-RU" sz="2000" i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1" i="1" u="sng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000" b="1" i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2000" b="1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sz="22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Evgeny</a:t>
            </a:r>
            <a:r>
              <a:rPr lang="en-US" sz="2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2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Kanaev</a:t>
            </a:r>
            <a:endParaRPr lang="en-US" sz="22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1" i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Supervisors</a:t>
            </a:r>
            <a:r>
              <a:rPr lang="en-US" sz="2000" b="1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Fainshmi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Milkova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Giang Dinh, R. Darnell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54" y="3356991"/>
            <a:ext cx="3117781" cy="319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3165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xmlns="" id="{6DA93F43-1C14-4916-992D-9EF2DB907B2E}"/>
              </a:ext>
            </a:extLst>
          </p:cNvPr>
          <p:cNvSpPr/>
          <p:nvPr/>
        </p:nvSpPr>
        <p:spPr>
          <a:xfrm>
            <a:off x="566420" y="404664"/>
            <a:ext cx="8254052" cy="1656184"/>
          </a:xfrm>
          <a:prstGeom prst="downArrowCallout">
            <a:avLst/>
          </a:prstGeom>
          <a:solidFill>
            <a:srgbClr val="00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Project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Goal</a:t>
            </a:r>
            <a:r>
              <a:rPr lang="en-US" sz="40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7FD4B57-C6A0-4552-8A09-A6F2EE39D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" y="4005064"/>
            <a:ext cx="8254052" cy="259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566420" y="2276872"/>
            <a:ext cx="8208912" cy="1296144"/>
          </a:xfrm>
          <a:prstGeom prst="roundRect">
            <a:avLst/>
          </a:prstGeom>
          <a:solidFill>
            <a:srgbClr val="003399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To trace the key components of a successful business strategy in the ASEAN market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87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8064896" cy="4680520"/>
          </a:xfrm>
          <a:ln w="19050">
            <a:noFill/>
          </a:ln>
        </p:spPr>
        <p:txBody>
          <a:bodyPr>
            <a:noAutofit/>
          </a:bodyPr>
          <a:lstStyle/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Working </a:t>
            </a:r>
            <a:r>
              <a:rPr lang="en-US" sz="2800" b="1" i="1" dirty="0">
                <a:latin typeface="Utsaah" panose="020B0604020202020204" pitchFamily="34" charset="0"/>
                <a:cs typeface="Utsaah" panose="020B0604020202020204" pitchFamily="34" charset="0"/>
              </a:rPr>
              <a:t>with academic, expert-analytical, and reference materials in the English </a:t>
            </a: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language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Searching </a:t>
            </a:r>
            <a:r>
              <a:rPr lang="en-US" sz="2800" b="1" i="1" dirty="0">
                <a:latin typeface="Utsaah" panose="020B0604020202020204" pitchFamily="34" charset="0"/>
                <a:cs typeface="Utsaah" panose="020B0604020202020204" pitchFamily="34" charset="0"/>
              </a:rPr>
              <a:t>for and processing statistical </a:t>
            </a: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information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Working </a:t>
            </a:r>
            <a:r>
              <a:rPr lang="en-US" sz="2800" b="1" i="1" dirty="0">
                <a:latin typeface="Utsaah" panose="020B0604020202020204" pitchFamily="34" charset="0"/>
                <a:cs typeface="Utsaah" panose="020B0604020202020204" pitchFamily="34" charset="0"/>
              </a:rPr>
              <a:t>with graphics (charts, tables, graphs), preparing </a:t>
            </a: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presentations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Understanding </a:t>
            </a:r>
            <a:r>
              <a:rPr lang="en-US" sz="2800" b="1" i="1" dirty="0">
                <a:latin typeface="Utsaah" panose="020B0604020202020204" pitchFamily="34" charset="0"/>
                <a:cs typeface="Utsaah" panose="020B0604020202020204" pitchFamily="34" charset="0"/>
              </a:rPr>
              <a:t>the specifications of intercultural communications and business culture in regards to both SEA and the interaction between Russia and </a:t>
            </a: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ASEAN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Formulating </a:t>
            </a:r>
            <a:r>
              <a:rPr lang="en-US" sz="2800" b="1" i="1" dirty="0">
                <a:latin typeface="Utsaah" panose="020B0604020202020204" pitchFamily="34" charset="0"/>
                <a:cs typeface="Utsaah" panose="020B0604020202020204" pitchFamily="34" charset="0"/>
              </a:rPr>
              <a:t>robust expertise and scientific foresight regarding the links of processes taking place in SEA with the Russian Federation’s interests in the Asian-Pacific </a:t>
            </a:r>
            <a:r>
              <a:rPr lang="en-US" sz="2800" b="1" i="1" dirty="0" smtClean="0">
                <a:latin typeface="Utsaah" panose="020B0604020202020204" pitchFamily="34" charset="0"/>
                <a:cs typeface="Utsaah" panose="020B0604020202020204" pitchFamily="34" charset="0"/>
              </a:rPr>
              <a:t>region</a:t>
            </a:r>
            <a:endParaRPr lang="en-US" sz="2800" i="1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CEAB7A4F-C720-46B1-8BE4-01F0562224FF}"/>
              </a:ext>
            </a:extLst>
          </p:cNvPr>
          <p:cNvSpPr/>
          <p:nvPr/>
        </p:nvSpPr>
        <p:spPr>
          <a:xfrm>
            <a:off x="683568" y="271939"/>
            <a:ext cx="4896544" cy="1066778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Project Tasks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xmlns="" id="{50CFB4AD-0DB1-4AC2-898F-03EB7EE8607F}"/>
              </a:ext>
            </a:extLst>
          </p:cNvPr>
          <p:cNvSpPr/>
          <p:nvPr/>
        </p:nvSpPr>
        <p:spPr>
          <a:xfrm>
            <a:off x="5326563" y="330605"/>
            <a:ext cx="901621" cy="1008112"/>
          </a:xfrm>
          <a:prstGeom prst="chevron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xmlns="" id="{5A60F10A-E5FC-4D9C-83CE-BF9406B54257}"/>
              </a:ext>
            </a:extLst>
          </p:cNvPr>
          <p:cNvSpPr/>
          <p:nvPr/>
        </p:nvSpPr>
        <p:spPr>
          <a:xfrm>
            <a:off x="6017923" y="330605"/>
            <a:ext cx="864096" cy="1008112"/>
          </a:xfrm>
          <a:prstGeom prst="chevron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xmlns="" id="{969562ED-C5E1-4B25-887B-04F3B85AF3EE}"/>
              </a:ext>
            </a:extLst>
          </p:cNvPr>
          <p:cNvSpPr/>
          <p:nvPr/>
        </p:nvSpPr>
        <p:spPr>
          <a:xfrm>
            <a:off x="6660232" y="330605"/>
            <a:ext cx="864096" cy="1008112"/>
          </a:xfrm>
          <a:prstGeom prst="chevron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2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5976" y="584683"/>
            <a:ext cx="4464496" cy="1800201"/>
          </a:xfrm>
          <a:prstGeom prst="roundRect">
            <a:avLst/>
          </a:prstGeom>
          <a:solidFill>
            <a:srgbClr val="1E2084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</a:t>
            </a:r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materials for the 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textbook</a:t>
            </a:r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Business in Southeast Asia: Prerequisites for Success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право 7">
            <a:extLst>
              <a:ext uri="{FF2B5EF4-FFF2-40B4-BE49-F238E27FC236}">
                <a16:creationId xmlns:a16="http://schemas.microsoft.com/office/drawing/2014/main" xmlns="" id="{88B00199-B005-4F1D-8EB4-DE4CB5FDC684}"/>
              </a:ext>
            </a:extLst>
          </p:cNvPr>
          <p:cNvSpPr/>
          <p:nvPr/>
        </p:nvSpPr>
        <p:spPr>
          <a:xfrm>
            <a:off x="395536" y="476672"/>
            <a:ext cx="3816424" cy="2016224"/>
          </a:xfrm>
          <a:prstGeom prst="rightArrowCallout">
            <a:avLst>
              <a:gd name="adj1" fmla="val 32206"/>
              <a:gd name="adj2" fmla="val 36953"/>
              <a:gd name="adj3" fmla="val 52086"/>
              <a:gd name="adj4" fmla="val 64977"/>
            </a:avLst>
          </a:prstGeom>
          <a:solidFill>
            <a:srgbClr val="292CB5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Planned Results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8424937" cy="3600399"/>
          </a:xfrm>
          <a:prstGeom prst="rect">
            <a:avLst/>
          </a:prstGeom>
          <a:ln w="76200">
            <a:solidFill>
              <a:srgbClr val="3252AC"/>
            </a:solidFill>
          </a:ln>
        </p:spPr>
      </p:pic>
    </p:spTree>
    <p:extLst>
      <p:ext uri="{BB962C8B-B14F-4D97-AF65-F5344CB8AC3E}">
        <p14:creationId xmlns:p14="http://schemas.microsoft.com/office/powerpoint/2010/main" val="15627979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2276872"/>
            <a:ext cx="7848872" cy="3888431"/>
          </a:xfrm>
          <a:prstGeom prst="bevel">
            <a:avLst/>
          </a:prstGeom>
          <a:solidFill>
            <a:srgbClr val="003399"/>
          </a:solidFill>
          <a:ln w="19050">
            <a:solidFill>
              <a:srgbClr val="000099"/>
            </a:solidFill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30.10.2017 – 30.04.2018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credits: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credits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activities &amp; consultations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Project Head,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E.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Kanaev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group and individual activities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vacancies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students in Oriental Studies, International Relations and Political Studies)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xmlns="" id="{337F087D-46D3-4F19-A73A-5BB9761C273A}"/>
              </a:ext>
            </a:extLst>
          </p:cNvPr>
          <p:cNvSpPr/>
          <p:nvPr/>
        </p:nvSpPr>
        <p:spPr>
          <a:xfrm>
            <a:off x="6012160" y="174650"/>
            <a:ext cx="2952328" cy="1584176"/>
          </a:xfrm>
          <a:prstGeom prst="wedgeRoundRectCallout">
            <a:avLst/>
          </a:prstGeom>
          <a:solidFill>
            <a:srgbClr val="000099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Additional information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154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xmlns="" id="{14AC43F4-4030-4E5F-BA68-3AD9F901E1B3}"/>
              </a:ext>
            </a:extLst>
          </p:cNvPr>
          <p:cNvSpPr/>
          <p:nvPr/>
        </p:nvSpPr>
        <p:spPr>
          <a:xfrm>
            <a:off x="222950" y="2374414"/>
            <a:ext cx="2088232" cy="3456384"/>
          </a:xfrm>
          <a:prstGeom prst="flowChartDocument">
            <a:avLst/>
          </a:prstGeom>
          <a:solidFill>
            <a:srgbClr val="1E208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Grading Criteria for Project Results</a:t>
            </a:r>
            <a:endParaRPr lang="ru-RU" sz="3200" b="1" dirty="0"/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xmlns="" id="{64848921-756C-4646-BFFD-09F95ED26155}"/>
              </a:ext>
            </a:extLst>
          </p:cNvPr>
          <p:cNvSpPr/>
          <p:nvPr/>
        </p:nvSpPr>
        <p:spPr>
          <a:xfrm>
            <a:off x="2611348" y="2380611"/>
            <a:ext cx="6192688" cy="3634480"/>
          </a:xfrm>
          <a:prstGeom prst="flowChartProcess">
            <a:avLst/>
          </a:prstGeom>
          <a:solidFill>
            <a:srgbClr val="0033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i="1" dirty="0">
                <a:latin typeface="Aparajita" panose="020B0604020202020204" pitchFamily="34" charset="0"/>
                <a:cs typeface="Aparajita" panose="020B0604020202020204" pitchFamily="34" charset="0"/>
              </a:rPr>
              <a:t>Quality and completion of the Project Head’s assignments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i="1" dirty="0">
                <a:latin typeface="Aparajita" panose="020B0604020202020204" pitchFamily="34" charset="0"/>
                <a:cs typeface="Aparajita" panose="020B0604020202020204" pitchFamily="34" charset="0"/>
              </a:rPr>
              <a:t>Timeliness in presenting both the midterm and final reports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i="1" dirty="0">
                <a:latin typeface="Aparajita" panose="020B0604020202020204" pitchFamily="34" charset="0"/>
                <a:cs typeface="Aparajita" panose="020B0604020202020204" pitchFamily="34" charset="0"/>
              </a:rPr>
              <a:t>Non-triviality of the conclusions and assessments</a:t>
            </a:r>
          </a:p>
          <a:p>
            <a:pPr algn="ctr"/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30231"/>
            <a:ext cx="3384376" cy="1562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2" y="630231"/>
            <a:ext cx="2088232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30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256584" cy="1224136"/>
          </a:xfrm>
          <a:prstGeom prst="snip1Rect">
            <a:avLst/>
          </a:prstGeom>
          <a:ln w="57150" cmpd="thickThin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360000"/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Project Head </a:t>
            </a:r>
            <a:endParaRPr lang="ru-RU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204864"/>
            <a:ext cx="5328592" cy="4392488"/>
          </a:xfrm>
          <a:ln w="1905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endParaRPr lang="en-US" i="1" dirty="0" smtClean="0">
              <a:solidFill>
                <a:schemeClr val="bg1"/>
              </a:solidFill>
              <a:latin typeface="Californian FB" panose="0207040306080B030204" pitchFamily="18" charset="0"/>
              <a:cs typeface="Times New Roman" panose="02020603050405020304" pitchFamily="18" charset="0"/>
            </a:endParaRPr>
          </a:p>
          <a:p>
            <a:pPr marL="360000" indent="0">
              <a:spcAft>
                <a:spcPts val="1800"/>
              </a:spcAft>
              <a:buNone/>
            </a:pPr>
            <a:r>
              <a:rPr lang="en-US" sz="5800" b="1" i="1" dirty="0" smtClean="0">
                <a:solidFill>
                  <a:schemeClr val="tx1">
                    <a:lumMod val="9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Professor </a:t>
            </a:r>
            <a:r>
              <a:rPr lang="en-US" sz="5800" b="1" dirty="0" err="1">
                <a:solidFill>
                  <a:schemeClr val="tx1">
                    <a:lumMod val="9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Evgeny</a:t>
            </a:r>
            <a:r>
              <a:rPr lang="en-US" sz="5800" b="1" dirty="0">
                <a:solidFill>
                  <a:schemeClr val="tx1">
                    <a:lumMod val="9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A. </a:t>
            </a:r>
            <a:r>
              <a:rPr lang="en-US" sz="5800" b="1" dirty="0" err="1" smtClean="0">
                <a:solidFill>
                  <a:schemeClr val="tx1">
                    <a:lumMod val="9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Kanaev</a:t>
            </a:r>
            <a:endParaRPr lang="en-US" sz="5800" dirty="0">
              <a:solidFill>
                <a:schemeClr val="tx1">
                  <a:lumMod val="9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72000"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School of International Affairs, Higher School of Economics</a:t>
            </a:r>
            <a:endParaRPr lang="ru-RU" i="1" dirty="0" smtClean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marL="72000"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Expert 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in the Russian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International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Affairs Council (RIAC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)</a:t>
            </a:r>
            <a:endParaRPr lang="en-US" i="1" dirty="0">
              <a:solidFill>
                <a:schemeClr val="tx1">
                  <a:lumMod val="95000"/>
                </a:schemeClr>
              </a:solidFill>
              <a:latin typeface="Lucida Bright" panose="02040602050505020304" pitchFamily="18" charset="0"/>
              <a:cs typeface="Aparajita" panose="020B0604020202020204" pitchFamily="34" charset="0"/>
            </a:endParaRPr>
          </a:p>
          <a:p>
            <a:pPr marL="72000"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Leading Researcher, Center for Asia-Pacific Studies, IMEMO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RAS</a:t>
            </a:r>
            <a:endParaRPr lang="ru-RU" i="1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marL="72000"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Expert in ASEAN Center, MGIMO-University, MFA of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Russia</a:t>
            </a:r>
            <a:endParaRPr lang="en-US" i="1" dirty="0">
              <a:solidFill>
                <a:schemeClr val="tx1">
                  <a:lumMod val="95000"/>
                </a:schemeClr>
              </a:solidFill>
              <a:latin typeface="Lucida Bright" panose="02040602050505020304" pitchFamily="18" charset="0"/>
              <a:cs typeface="Aparajita" panose="020B0604020202020204" pitchFamily="34" charset="0"/>
            </a:endParaRPr>
          </a:p>
          <a:p>
            <a:pPr marL="72000"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Expert of Russian National Committee, Council for Security and Cooperation in the Asia-Pacific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region</a:t>
            </a:r>
            <a:endParaRPr lang="ru-RU" i="1" dirty="0" smtClean="0">
              <a:solidFill>
                <a:schemeClr val="tx1">
                  <a:lumMod val="9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72000"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Lucida Bright" panose="02040602050505020304" pitchFamily="18" charset="0"/>
              </a:rPr>
              <a:t>Member of Editorial Board, Journals “Southeast Asia: Actual Problems of Development” (Russia), Russian Journal of Vietnamese Studies (Russia), Analyses and Alternatives (The Republic of Korea). </a:t>
            </a:r>
            <a:endParaRPr lang="en-US" i="1" dirty="0">
              <a:solidFill>
                <a:schemeClr val="tx1">
                  <a:lumMod val="95000"/>
                </a:schemeClr>
              </a:solidFill>
              <a:latin typeface="Lucida Bright" panose="02040602050505020304" pitchFamily="18" charset="0"/>
              <a:cs typeface="Aparajita" panose="020B0604020202020204" pitchFamily="34" charset="0"/>
            </a:endParaRPr>
          </a:p>
        </p:txBody>
      </p:sp>
      <p:pic>
        <p:nvPicPr>
          <p:cNvPr id="2050" name="Picture 2" descr="Картинки по запросу Канаев Евгений Александрови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38437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365354" cy="17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29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соседними углами 4">
            <a:extLst>
              <a:ext uri="{FF2B5EF4-FFF2-40B4-BE49-F238E27FC236}">
                <a16:creationId xmlns:a16="http://schemas.microsoft.com/office/drawing/2014/main" xmlns="" id="{A9EBC401-F3D9-4B04-9192-13D25FF9D900}"/>
              </a:ext>
            </a:extLst>
          </p:cNvPr>
          <p:cNvSpPr/>
          <p:nvPr/>
        </p:nvSpPr>
        <p:spPr>
          <a:xfrm>
            <a:off x="323528" y="548680"/>
            <a:ext cx="8481382" cy="864096"/>
          </a:xfrm>
          <a:prstGeom prst="snip2Same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Division Supervisors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Рисунок 8" descr="Изображение выглядит как человек, стол, женщина,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0AC5F1D-8C63-47EE-B6A3-E27363137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7" r="203" b="11765"/>
          <a:stretch/>
        </p:blipFill>
        <p:spPr>
          <a:xfrm>
            <a:off x="6876256" y="1998305"/>
            <a:ext cx="1944216" cy="287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630D05C-C17A-40B8-868B-2DF10EFA0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0" y="2017363"/>
            <a:ext cx="1913092" cy="287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xmlns="" id="{5DEAAE02-BA26-4F62-B4AC-E8E80AF2D074}"/>
              </a:ext>
            </a:extLst>
          </p:cNvPr>
          <p:cNvSpPr/>
          <p:nvPr/>
        </p:nvSpPr>
        <p:spPr>
          <a:xfrm>
            <a:off x="4659570" y="5157192"/>
            <a:ext cx="1913092" cy="122413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Giang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Dinh</a:t>
            </a: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 smtClean="0">
                <a:latin typeface="Monotype Corsiva" panose="03010101010201010101" pitchFamily="66" charset="0"/>
              </a:rPr>
              <a:t>[</a:t>
            </a:r>
            <a:r>
              <a:rPr lang="en-GB" sz="2400" dirty="0">
                <a:latin typeface="Monotype Corsiva" panose="03010101010201010101" pitchFamily="66" charset="0"/>
              </a:rPr>
              <a:t>from ASEAN]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323528" y="2017363"/>
            <a:ext cx="1913092" cy="2851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xmlns="" id="{5DEAAE02-BA26-4F62-B4AC-E8E80AF2D074}"/>
              </a:ext>
            </a:extLst>
          </p:cNvPr>
          <p:cNvSpPr/>
          <p:nvPr/>
        </p:nvSpPr>
        <p:spPr>
          <a:xfrm>
            <a:off x="2537396" y="5157192"/>
            <a:ext cx="1913092" cy="122413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Darya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Milkova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Monotype Corsiva" panose="03010101010201010101" pitchFamily="66" charset="0"/>
              </a:rPr>
              <a:t>[from Russia</a:t>
            </a:r>
            <a:r>
              <a:rPr lang="en-US" sz="2400" dirty="0" smtClean="0">
                <a:latin typeface="Monotype Corsiva" panose="03010101010201010101" pitchFamily="66" charset="0"/>
              </a:rPr>
              <a:t>]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xmlns="" id="{5DEAAE02-BA26-4F62-B4AC-E8E80AF2D074}"/>
              </a:ext>
            </a:extLst>
          </p:cNvPr>
          <p:cNvSpPr/>
          <p:nvPr/>
        </p:nvSpPr>
        <p:spPr>
          <a:xfrm>
            <a:off x="323528" y="5157192"/>
            <a:ext cx="1913092" cy="122413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Roman </a:t>
            </a:r>
            <a:r>
              <a:rPr lang="en-US" sz="2000" b="1" dirty="0" err="1">
                <a:latin typeface="Arial Rounded MT Bold" panose="020F0704030504030204" pitchFamily="34" charset="0"/>
              </a:rPr>
              <a:t>Fainshmidt</a:t>
            </a:r>
            <a:endParaRPr lang="en-US" sz="20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Monotype Corsiva" panose="03010101010201010101" pitchFamily="66" charset="0"/>
              </a:rPr>
              <a:t>[from Russia]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xmlns="" id="{5DEAAE02-BA26-4F62-B4AC-E8E80AF2D074}"/>
              </a:ext>
            </a:extLst>
          </p:cNvPr>
          <p:cNvSpPr/>
          <p:nvPr/>
        </p:nvSpPr>
        <p:spPr>
          <a:xfrm>
            <a:off x="6891818" y="5157192"/>
            <a:ext cx="1913092" cy="122413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 Rounded MT Bold" panose="020F0704030504030204" pitchFamily="34" charset="0"/>
              </a:rPr>
              <a:t>Rebecca Darnell</a:t>
            </a:r>
          </a:p>
          <a:p>
            <a:pPr algn="ctr"/>
            <a:r>
              <a:rPr lang="en-GB" sz="2000" dirty="0">
                <a:latin typeface="Monotype Corsiva" panose="03010101010201010101" pitchFamily="66" charset="0"/>
                <a:cs typeface="Calibri" panose="020F0502020204030204" pitchFamily="34" charset="0"/>
              </a:rPr>
              <a:t>[</a:t>
            </a:r>
            <a:r>
              <a:rPr lang="en-US" sz="2000" dirty="0">
                <a:latin typeface="Monotype Corsiva" panose="03010101010201010101" pitchFamily="66" charset="0"/>
                <a:cs typeface="Calibri" panose="020F0502020204030204" pitchFamily="34" charset="0"/>
              </a:rPr>
              <a:t>Chief Project Consultant</a:t>
            </a:r>
            <a:r>
              <a:rPr lang="en-GB" sz="2000" dirty="0">
                <a:latin typeface="Monotype Corsiva" panose="03010101010201010101" pitchFamily="66" charset="0"/>
              </a:rPr>
              <a:t>]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15269"/>
          <a:stretch/>
        </p:blipFill>
        <p:spPr>
          <a:xfrm>
            <a:off x="2521834" y="2017363"/>
            <a:ext cx="1944216" cy="289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74176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136904" cy="28803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tabLst>
                <a:tab pos="7359650" algn="l"/>
              </a:tabLs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Thank you for your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attention!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Use links below to save im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162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3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4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1476</TotalTime>
  <Words>365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Тема1</vt:lpstr>
      <vt:lpstr>Белый текст и шрифт Courier для слайдов с кодом</vt:lpstr>
      <vt:lpstr>1_Белый текст и шрифт Courier для слайдов с кодом</vt:lpstr>
      <vt:lpstr>Тема3</vt:lpstr>
      <vt:lpstr>2_Белый текст и шрифт Courier для слайдов с кодом</vt:lpstr>
      <vt:lpstr>Тема4</vt:lpstr>
      <vt:lpstr>3_Белый текст и шрифт Courier для слайдов с кодом</vt:lpstr>
      <vt:lpstr>Successful Business Strategy in the ASEAN Market:  Perspectives for Russia</vt:lpstr>
      <vt:lpstr>Презентация PowerPoint</vt:lpstr>
      <vt:lpstr>Презентация PowerPoint</vt:lpstr>
      <vt:lpstr>Preparation of materials for the textbook «Business in Southeast Asia: Prerequisites for Success»</vt:lpstr>
      <vt:lpstr>Презентация PowerPoint</vt:lpstr>
      <vt:lpstr>Презентация PowerPoint</vt:lpstr>
      <vt:lpstr>Project Head 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Success in the ASEAN Market: Perspectives for Russia</dc:title>
  <dc:creator>Роман ФТФ</dc:creator>
  <cp:lastModifiedBy>Rey</cp:lastModifiedBy>
  <cp:revision>74</cp:revision>
  <dcterms:created xsi:type="dcterms:W3CDTF">2017-10-10T18:41:09Z</dcterms:created>
  <dcterms:modified xsi:type="dcterms:W3CDTF">2017-10-14T16:11:52Z</dcterms:modified>
</cp:coreProperties>
</file>