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kkit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kkit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kkit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" name="Shape 22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Shape 2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kkitt"/>
              <a:buNone/>
              <a:defRPr b="0" i="0" sz="96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87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87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87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kkitt"/>
              <a:buNone/>
              <a:defRPr b="1" i="0" sz="32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3F762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0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8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37" name="Shape 37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Shape 3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Shape 4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kkitt"/>
              <a:buNone/>
              <a:defRPr b="1" i="0" sz="32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D5E2DC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3F762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0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8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53" name="Shape 5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4" name="Shape 5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kkitt"/>
              <a:buNone/>
              <a:defRPr b="0" i="0" sz="80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63" name="Shape 63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64" name="Shape 6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rgbClr val="3F762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rgbClr val="3F762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3F762A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4" name="Shape 1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Shape 1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kkitt"/>
              <a:buNone/>
            </a:pPr>
            <a:r>
              <a:rPr b="1" i="0" lang="ru-RU" sz="4000" u="none" cap="none" strike="noStrike">
                <a:latin typeface="Rokkitt"/>
                <a:ea typeface="Rokkitt"/>
                <a:cs typeface="Rokkitt"/>
                <a:sym typeface="Rokkitt"/>
              </a:rPr>
              <a:t>«УДМУРТИЯ: МЕЖДУ ХРИСТИАНСТВОМ И ЯЗЫЧЕСТВОМ. ИЗУЧЕНИЯ ЭТНОКОНФЕССИОНАЛЬНОЙ СИТУАЦИИ В РЕГИОНЕ»</a:t>
            </a:r>
            <a:br>
              <a:rPr b="0" i="0" lang="ru-RU" sz="4000" u="none" cap="none" strike="noStrike">
                <a:latin typeface="Rokkitt"/>
                <a:ea typeface="Rokkitt"/>
                <a:cs typeface="Rokkitt"/>
                <a:sym typeface="Rokkitt"/>
              </a:rPr>
            </a:br>
            <a:br>
              <a:rPr b="0" i="0" lang="ru-RU" sz="4000" u="none" cap="none" strike="noStrike">
                <a:latin typeface="Rokkitt"/>
                <a:ea typeface="Rokkitt"/>
                <a:cs typeface="Rokkitt"/>
                <a:sym typeface="Rokkitt"/>
              </a:rPr>
            </a:br>
            <a:endParaRPr b="0" i="0" sz="4000" u="none" cap="none" strike="noStrike"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1069848" y="4617720"/>
            <a:ext cx="78912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70"/>
              <a:buFont typeface="Noto Sans Symbols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Религиоведческая Экспедиция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kkitt"/>
              <a:buNone/>
            </a:pPr>
            <a:r>
              <a:rPr b="1" i="0" lang="ru-RU" sz="4000" u="none" cap="none" strike="noStrike">
                <a:latin typeface="Rokkitt"/>
                <a:ea typeface="Rokkitt"/>
                <a:cs typeface="Rokkitt"/>
                <a:sym typeface="Rokkitt"/>
              </a:rPr>
              <a:t>?</a:t>
            </a:r>
            <a:endParaRPr b="1" i="0" sz="4000" u="none" cap="none" strike="noStrike"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7500" y="292100"/>
            <a:ext cx="5156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3026" lvl="0" marL="1828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57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3026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57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202"/>
              <a:buFont typeface="Noto Sans Symbols"/>
              <a:buChar char="▪"/>
            </a:pPr>
            <a:r>
              <a:rPr b="0" i="0" lang="ru-RU" sz="259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Экспедиция будет проходить в Ижевске, Граховском, Алнашкском, Каракулинском районах Удмуртии.</a:t>
            </a:r>
            <a:endParaRPr b="0" i="0" sz="259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202"/>
              <a:buFont typeface="Noto Sans Symbols"/>
              <a:buChar char="▪"/>
            </a:pPr>
            <a:r>
              <a:rPr b="0" i="0" lang="ru-RU" sz="259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Даты проведения экспедиции: 13 – 23 июля 2018 года</a:t>
            </a:r>
            <a:endParaRPr b="0" i="0" sz="259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573"/>
              <a:buFont typeface="Noto Sans Symbols"/>
              <a:buNone/>
            </a:pPr>
            <a:br>
              <a:rPr b="0" i="0" lang="ru-RU" sz="185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b="0" i="0" sz="185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19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762A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8404698" y="797668"/>
            <a:ext cx="3605719" cy="1705583"/>
          </a:xfrm>
          <a:prstGeom prst="wedgeEllipseCallout">
            <a:avLst>
              <a:gd fmla="val -88148" name="adj1"/>
              <a:gd fmla="val 45751" name="adj2"/>
            </a:avLst>
          </a:prstGeom>
          <a:blipFill rotWithShape="1">
            <a:blip r:embed="rId3">
              <a:alphaModFix/>
            </a:blip>
            <a:tile algn="tl" flip="none" tx="0" sx="60000" ty="0" sy="58999"/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Что? Где? Когда?</a:t>
            </a:r>
            <a:endParaRPr b="1" i="1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8574" y="3263900"/>
            <a:ext cx="5572248" cy="3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156758" y="5977517"/>
            <a:ext cx="7159752" cy="754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kkitt"/>
              <a:buNone/>
            </a:pPr>
            <a:r>
              <a:t/>
            </a:r>
            <a:endParaRPr b="0" i="0" sz="4000" u="none" cap="none" strike="noStrike"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0" y="165100"/>
            <a:ext cx="8971604" cy="4463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Мы будем работать с представителями различных религиозных сообществ для наиболее полной картины межрелигиозных взаимодействий и взаимоотношений в Республике Удмуртия. 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Мы будем интервьюировать представителей Российской православной церкви, католических и протестантских общин, язычников, буддистов и общества Сознания Кришны, общин прочих религиозных групп. Язычники: поиск активных практикующих групп (Удмурт Вось, Стрелы Ярилы).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Мы будем изучать взаимотношение религиозных сообществ, взаимодействие православных и язычников, включая проблемные и конфликтные точки пересечения. Отношение других конфессионыльных групп (мусульман, иудеев, протестантов) между собой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150100" y="4787899"/>
            <a:ext cx="3828104" cy="1788609"/>
          </a:xfrm>
          <a:prstGeom prst="wedgeEllipseCallout">
            <a:avLst>
              <a:gd fmla="val 82384" name="adj1"/>
              <a:gd fmla="val -132333" name="adj2"/>
            </a:avLst>
          </a:prstGeom>
          <a:blipFill rotWithShape="1">
            <a:blip r:embed="rId3">
              <a:alphaModFix/>
            </a:blip>
            <a:tile algn="tl" flip="none" tx="0" sx="60000" ty="0" sy="58999"/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Что мы собираемся делать?</a:t>
            </a:r>
            <a:endParaRPr b="0" i="1" sz="2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156758" y="5977517"/>
            <a:ext cx="7159752" cy="754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kkitt"/>
              <a:buNone/>
            </a:pPr>
            <a:r>
              <a:rPr b="0" i="0" lang="ru-RU" sz="4000" u="none" cap="none" strike="noStrike">
                <a:latin typeface="Rokkitt"/>
                <a:ea typeface="Rokkitt"/>
                <a:cs typeface="Rokkitt"/>
                <a:sym typeface="Rokkitt"/>
              </a:rPr>
              <a:t>КАК?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001561" y="513313"/>
            <a:ext cx="8064617" cy="2651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ходе экспедиции ее участники 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приобретут навыки полевой работы, 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опробуют методы полевых исследований (разные типы интервью, включенное наблюдение и т.п.)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научатся анализировать полевой материал. </a:t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611275" y="2417065"/>
            <a:ext cx="4588503" cy="1290535"/>
          </a:xfrm>
          <a:prstGeom prst="wedgeEllipseCallout">
            <a:avLst>
              <a:gd fmla="val -40268" name="adj1"/>
              <a:gd fmla="val -82726" name="adj2"/>
            </a:avLst>
          </a:prstGeom>
          <a:blipFill rotWithShape="1">
            <a:blip r:embed="rId3">
              <a:alphaModFix/>
            </a:blip>
            <a:tile algn="tl" flip="none" tx="0" sx="60000" ty="0" sy="58999"/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Ежевечерние обсуждения проделанной работы за чашкой чая !</a:t>
            </a:r>
            <a:endParaRPr b="1" i="1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001561" y="3597353"/>
            <a:ext cx="9286868" cy="270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На протяжении экспедиции ее участники 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ведут полевые дневники, 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собирают материалы по одной из выбранных этнорелигиозных или конфессиональных групп, с тем чтобы подготовить письменное сообщение,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а также (по желанию) представить его на обсуждение на семинаре по итогам экспедиции в сентябре 2019 г.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156758" y="5977517"/>
            <a:ext cx="7159752" cy="754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kkitt"/>
              <a:buNone/>
            </a:pPr>
            <a:r>
              <a:rPr b="0" i="0" lang="ru-RU" sz="4000" u="none" cap="none" strike="noStrike">
                <a:latin typeface="Rokkitt"/>
                <a:ea typeface="Rokkitt"/>
                <a:cs typeface="Rokkitt"/>
                <a:sym typeface="Rokkitt"/>
              </a:rPr>
              <a:t>КОГО МЫ ЖДЕМ?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533244" y="902419"/>
            <a:ext cx="5516068" cy="4558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Экспедиция рассчитана на широкий спектр гуманитарных направлений:</a:t>
            </a:r>
            <a:endParaRPr/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Культурологов</a:t>
            </a:r>
            <a:endParaRPr/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Религиоведов</a:t>
            </a:r>
            <a:endParaRPr/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Философов</a:t>
            </a:r>
            <a:endParaRPr/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Лингвистов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И вообще: создана для всех, кто интересуется тем, почему мир таков, какой он есть.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2040"/>
              <a:buFont typeface="Noto Sans Symbols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086927" y="2697804"/>
            <a:ext cx="3430621" cy="1890407"/>
          </a:xfrm>
          <a:prstGeom prst="wedgeEllipseCallout">
            <a:avLst>
              <a:gd fmla="val 28723" name="adj1"/>
              <a:gd fmla="val 98936" name="adj2"/>
            </a:avLst>
          </a:prstGeom>
          <a:blipFill rotWithShape="1">
            <a:blip r:embed="rId3">
              <a:alphaModFix/>
            </a:blip>
            <a:tile algn="tl" flip="none" tx="0" sx="60000" ty="0" sy="58999"/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Всех!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(бакалавров и магистров)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108464" y="6186791"/>
            <a:ext cx="9227501" cy="524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Font typeface="Rokkitt"/>
              <a:buNone/>
            </a:pPr>
            <a:r>
              <a:rPr b="0" i="0" lang="ru-RU" sz="3240" u="none" cap="none" strike="noStrike">
                <a:latin typeface="Rokkitt"/>
                <a:ea typeface="Rokkitt"/>
                <a:cs typeface="Rokkitt"/>
                <a:sym typeface="Rokkitt"/>
              </a:rPr>
              <a:t>ГЕОГРАФИЯ ЭКСПЕДИЦИИ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050393" y="1262493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929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414713" y="3494712"/>
            <a:ext cx="8973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с. Урмия</a:t>
            </a:r>
            <a:endParaRPr b="1" sz="1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2780455" y="3419802"/>
            <a:ext cx="12523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г. Краснодар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3511015" y="2929812"/>
            <a:ext cx="17406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с. Красносельское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3511015" y="3813771"/>
            <a:ext cx="13115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Белореченск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947329" y="3450664"/>
            <a:ext cx="92098" cy="11183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D7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4120755" y="3190309"/>
            <a:ext cx="92098" cy="11183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D7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4657626" y="3721624"/>
            <a:ext cx="92098" cy="11183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D7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5368664" y="3626237"/>
            <a:ext cx="92098" cy="11183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D7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6988" l="33841" r="120" t="17607"/>
          <a:stretch/>
        </p:blipFill>
        <p:spPr>
          <a:xfrm>
            <a:off x="1943100" y="611281"/>
            <a:ext cx="8344689" cy="5381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549650" y="219450"/>
            <a:ext cx="32004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kkitt"/>
              <a:buNone/>
            </a:pPr>
            <a:r>
              <a:rPr b="1" i="0" lang="ru-RU" sz="2000" u="none" cap="none" strike="noStrike">
                <a:latin typeface="Rokkitt"/>
                <a:ea typeface="Rokkitt"/>
                <a:cs typeface="Rokkitt"/>
                <a:sym typeface="Rokkitt"/>
              </a:rPr>
              <a:t>РУКОВОДИТЕЛЬ ЭКСПЕДИЦИИ</a:t>
            </a:r>
            <a:endParaRPr b="1" i="0" sz="2000" u="none" cap="none" strike="noStrike"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62" name="Shape 1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08" y="965200"/>
            <a:ext cx="6333067" cy="47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2" type="body"/>
          </p:nvPr>
        </p:nvSpPr>
        <p:spPr>
          <a:xfrm>
            <a:off x="8549650" y="1335025"/>
            <a:ext cx="32004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762A"/>
                </a:solidFill>
                <a:latin typeface="Arial"/>
                <a:ea typeface="Arial"/>
                <a:cs typeface="Arial"/>
                <a:sym typeface="Arial"/>
              </a:rPr>
              <a:t>Борис Кириллович Кнорре</a:t>
            </a:r>
            <a:endParaRPr b="1" i="0" sz="2000" u="none" cap="none" strike="noStrike">
              <a:solidFill>
                <a:srgbClr val="3F76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3F762A"/>
                </a:solidFill>
                <a:latin typeface="Arial"/>
                <a:ea typeface="Arial"/>
                <a:cs typeface="Arial"/>
                <a:sym typeface="Arial"/>
              </a:rPr>
              <a:t>доцент Школы философии Факультета гуманитарных наук, </a:t>
            </a:r>
            <a:r>
              <a:rPr lang="ru-RU" sz="2000">
                <a:latin typeface="Arial"/>
                <a:ea typeface="Arial"/>
                <a:cs typeface="Arial"/>
                <a:sym typeface="Arial"/>
              </a:rPr>
              <a:t>старший научный сотрудник Центра исследований гражданского общества и некоммерческого сектора НИУ ВШЭ</a:t>
            </a:r>
            <a:endParaRPr b="0" i="0" sz="2000" u="none" cap="none" strike="noStrike">
              <a:solidFill>
                <a:srgbClr val="3F76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3F762A"/>
                </a:solidFill>
                <a:latin typeface="Rockwell"/>
                <a:ea typeface="Rockwell"/>
                <a:cs typeface="Rockwell"/>
                <a:sym typeface="Rockwell"/>
              </a:rPr>
              <a:t>https://www.hse.ru/org/persons/686418</a:t>
            </a:r>
            <a:endParaRPr b="0" i="0" sz="2000" u="none" cap="none" strike="noStrike">
              <a:solidFill>
                <a:srgbClr val="3F762A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8549650" y="365750"/>
            <a:ext cx="32004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kkitt"/>
              <a:buNone/>
            </a:pPr>
            <a:r>
              <a:rPr b="1" i="0" lang="ru-RU" sz="2000" u="none" cap="none" strike="noStrike">
                <a:latin typeface="Rokkitt"/>
                <a:ea typeface="Rokkitt"/>
                <a:cs typeface="Rokkitt"/>
                <a:sym typeface="Rokkitt"/>
              </a:rPr>
              <a:t>ЗАМ. РУКОВОДИТЕЛЯ ЭКСПЕДИЦИИ</a:t>
            </a:r>
            <a:endParaRPr b="1" i="0" sz="2000" u="none" cap="none" strike="noStrike"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69" name="Shape 1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801" l="0" r="0" t="11802"/>
          <a:stretch/>
        </p:blipFill>
        <p:spPr>
          <a:xfrm>
            <a:off x="1485900" y="1044688"/>
            <a:ext cx="5331939" cy="4403611"/>
          </a:xfrm>
          <a:prstGeom prst="rect">
            <a:avLst/>
          </a:prstGeom>
          <a:solidFill>
            <a:srgbClr val="D5E2DC"/>
          </a:solidFill>
          <a:ln>
            <a:noFill/>
          </a:ln>
        </p:spPr>
      </p:pic>
      <p:sp>
        <p:nvSpPr>
          <p:cNvPr id="170" name="Shape 170"/>
          <p:cNvSpPr txBox="1"/>
          <p:nvPr>
            <p:ph idx="1" type="body"/>
          </p:nvPr>
        </p:nvSpPr>
        <p:spPr>
          <a:xfrm>
            <a:off x="8549650" y="1737350"/>
            <a:ext cx="32004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3F762A"/>
                </a:solidFill>
                <a:latin typeface="Arial"/>
                <a:ea typeface="Arial"/>
                <a:cs typeface="Arial"/>
                <a:sym typeface="Arial"/>
              </a:rPr>
              <a:t>Жукова Людмила Геннадьевна, профессор Школы философии Факультета гуманитарных наук,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3F762A"/>
                </a:solidFill>
                <a:latin typeface="Arial"/>
                <a:ea typeface="Arial"/>
                <a:cs typeface="Arial"/>
                <a:sym typeface="Arial"/>
              </a:rPr>
              <a:t>Зам. руководителя Центра изучения религий РГГУ</a:t>
            </a:r>
            <a:endParaRPr b="0" i="0" sz="2000" u="none" cap="none" strike="noStrike">
              <a:solidFill>
                <a:srgbClr val="3F76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762A"/>
              </a:buClr>
              <a:buSzPts val="17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3F762A"/>
                </a:solidFill>
                <a:latin typeface="Arial"/>
                <a:ea typeface="Arial"/>
                <a:cs typeface="Arial"/>
                <a:sym typeface="Arial"/>
              </a:rPr>
              <a:t>http://religion.rsuh.ru/lecturers/zhukova/</a:t>
            </a:r>
            <a:endParaRPr b="0" i="0" sz="2000" u="none" cap="none" strike="noStrike">
              <a:solidFill>
                <a:srgbClr val="3F76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Дерево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