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1046" r:id="rId3"/>
    <p:sldId id="1047" r:id="rId4"/>
    <p:sldId id="1055" r:id="rId5"/>
    <p:sldId id="1056" r:id="rId6"/>
    <p:sldId id="1053" r:id="rId7"/>
    <p:sldId id="986" r:id="rId8"/>
    <p:sldId id="991" r:id="rId9"/>
    <p:sldId id="1022" r:id="rId10"/>
    <p:sldId id="1021" r:id="rId11"/>
    <p:sldId id="1010" r:id="rId12"/>
    <p:sldId id="1013" r:id="rId13"/>
    <p:sldId id="1033" r:id="rId14"/>
    <p:sldId id="1038" r:id="rId15"/>
    <p:sldId id="1052" r:id="rId16"/>
    <p:sldId id="1049" r:id="rId17"/>
    <p:sldId id="1050" r:id="rId18"/>
    <p:sldId id="1051" r:id="rId19"/>
    <p:sldId id="1044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703C"/>
    <a:srgbClr val="6F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99616" autoAdjust="0"/>
  </p:normalViewPr>
  <p:slideViewPr>
    <p:cSldViewPr>
      <p:cViewPr varScale="1">
        <p:scale>
          <a:sx n="90" d="100"/>
          <a:sy n="90" d="100"/>
        </p:scale>
        <p:origin x="-9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03941-9BDE-4748-B1EF-012D287FBF6A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F3CA-CB4C-4B39-B561-D179A6EE4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7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Фотки с защиты в зале Ученого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336F6-723F-49DB-A77F-0AE4527BEA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3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8DCA-C202-4CEC-B143-9E256FAC6976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5E8D-C866-4F83-9B06-61BED462E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K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3375"/>
            <a:ext cx="37449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KB_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33375"/>
            <a:ext cx="1470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3C35-BE88-4738-849B-F62B9940C803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3EBB-2B4C-4FC8-A666-4C95FE5A8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A50E-A73C-47BB-8E7D-21D792D810EE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867F-9B46-4F04-89E5-6E9932C3A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6554-501E-4DAB-B683-960767CC2A9E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F85B-C554-4949-BE0F-C859A5786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724B-DDBD-4B2D-89C3-330B22EC37A1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43D3-7710-402F-9701-DA4B8BAA6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E300-067F-41B7-9B33-D3EB4E292B84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D177-2836-464F-8A46-A7293EA5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C0DE-212B-4A11-A45E-C5A5E37EBA5D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0F6C-0AF4-4325-A49A-6D24C0A43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CDA0-368A-40FE-B734-44826C5A8121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C274-C67F-46EF-A268-9AE57FE02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C9F6-16D1-4C47-BD5B-4959E52A1171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6EC3-EEDC-48D6-B68D-5BF2063F6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961B-6EFD-4A0A-821B-7BC5F3D7D3EF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DE73-E007-4D00-8BFB-B56E268E7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4F9A-1B3D-4AD9-A99D-21AC9A7E9094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CA0B-87DB-4C92-BA3D-03CB76D75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BD0B6-50CF-43A9-BA1E-A049FC430962}" type="datetimeFigureOut">
              <a:rPr lang="ru-RU"/>
              <a:pPr>
                <a:defRPr/>
              </a:pPr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BF565-918E-4BB7-B5DA-8E5206D8B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i@hse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3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vtopromimport@hse.ru" TargetMode="External"/><Relationship Id="rId5" Type="http://schemas.openxmlformats.org/officeDocument/2006/relationships/hyperlink" Target="https://we.hse.ru/avtopromimport" TargetMode="External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vi@exler.ru" TargetMode="External"/><Relationship Id="rId13" Type="http://schemas.openxmlformats.org/officeDocument/2006/relationships/image" Target="../media/image19.jpeg"/><Relationship Id="rId3" Type="http://schemas.openxmlformats.org/officeDocument/2006/relationships/hyperlink" Target="mailto:APodchufarov@hse.ru" TargetMode="External"/><Relationship Id="rId7" Type="http://schemas.openxmlformats.org/officeDocument/2006/relationships/hyperlink" Target="mailto:MShilov@hse.ru" TargetMode="External"/><Relationship Id="rId12" Type="http://schemas.openxmlformats.org/officeDocument/2006/relationships/hyperlink" Target="mailto:rsenkov@avtopromimport.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18.jpeg"/><Relationship Id="rId5" Type="http://schemas.openxmlformats.org/officeDocument/2006/relationships/hyperlink" Target="mailto:arybas@hse.ru" TargetMode="External"/><Relationship Id="rId10" Type="http://schemas.openxmlformats.org/officeDocument/2006/relationships/hyperlink" Target="mailto:Vsamoilov@hse.ru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jpe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625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975"/>
            <a:ext cx="9144000" cy="338455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ru-RU" sz="28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Проектная работа</a:t>
            </a:r>
          </a:p>
          <a:p>
            <a:pPr eaLnBrk="1" hangingPunct="1">
              <a:spcBef>
                <a:spcPts val="0"/>
              </a:spcBef>
            </a:pPr>
            <a:r>
              <a:rPr lang="ru-RU" sz="28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«Особенности ведения бизнеса </a:t>
            </a:r>
          </a:p>
          <a:p>
            <a:pPr eaLnBrk="1" hangingPunct="1">
              <a:spcBef>
                <a:spcPts val="0"/>
              </a:spcBef>
            </a:pPr>
            <a:r>
              <a:rPr lang="ru-RU" sz="28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в разных странах»</a:t>
            </a:r>
            <a:endParaRPr lang="en-US" sz="2800" b="1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8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0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ru-RU" sz="20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курс</a:t>
            </a:r>
            <a:endParaRPr lang="ru-RU" sz="20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ru-RU" sz="2800" b="1" dirty="0" smtClean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ru-RU" sz="2800" dirty="0" smtClean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468313" y="5229225"/>
            <a:ext cx="82486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BAA"/>
                </a:solidFill>
              </a:rPr>
              <a:t>Базовая кафедра ВО «Автопромимпорт»</a:t>
            </a:r>
          </a:p>
          <a:p>
            <a:pPr algn="ctr"/>
            <a:r>
              <a:rPr lang="ru-RU" sz="2000" b="1" dirty="0">
                <a:solidFill>
                  <a:srgbClr val="005BAA"/>
                </a:solidFill>
              </a:rPr>
              <a:t>«Системы государственного и корпоративного управления»</a:t>
            </a:r>
            <a:r>
              <a:rPr lang="ru-RU" sz="2000" b="1" dirty="0">
                <a:solidFill>
                  <a:srgbClr val="005BAA"/>
                </a:solidFill>
                <a:latin typeface="Calibri" pitchFamily="34" charset="0"/>
              </a:rPr>
              <a:t> </a:t>
            </a:r>
          </a:p>
          <a:p>
            <a:pPr algn="ctr"/>
            <a:endParaRPr lang="ru-RU" sz="1000" b="1" dirty="0">
              <a:solidFill>
                <a:srgbClr val="005BAA"/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005BAA"/>
                </a:solidFill>
              </a:rPr>
              <a:t>201</a:t>
            </a:r>
            <a:r>
              <a:rPr lang="ru-RU" b="1" dirty="0">
                <a:solidFill>
                  <a:srgbClr val="005BAA"/>
                </a:solidFill>
              </a:rPr>
              <a:t>9</a:t>
            </a:r>
            <a:r>
              <a:rPr lang="en-US" b="1" dirty="0" smtClean="0">
                <a:solidFill>
                  <a:srgbClr val="005BAA"/>
                </a:solidFill>
              </a:rPr>
              <a:t>/20</a:t>
            </a:r>
            <a:r>
              <a:rPr lang="ru-RU" b="1" dirty="0" smtClean="0">
                <a:solidFill>
                  <a:srgbClr val="005BAA"/>
                </a:solidFill>
              </a:rPr>
              <a:t>20</a:t>
            </a:r>
            <a:r>
              <a:rPr lang="en-US" b="1" dirty="0" smtClean="0">
                <a:solidFill>
                  <a:srgbClr val="005BAA"/>
                </a:solidFill>
              </a:rPr>
              <a:t> </a:t>
            </a:r>
            <a:r>
              <a:rPr lang="ru-RU" b="1" dirty="0" smtClean="0">
                <a:solidFill>
                  <a:srgbClr val="005BAA"/>
                </a:solidFill>
              </a:rPr>
              <a:t>учебный </a:t>
            </a:r>
            <a:r>
              <a:rPr lang="ru-RU" b="1" dirty="0">
                <a:solidFill>
                  <a:srgbClr val="005BAA"/>
                </a:solidFill>
              </a:rPr>
              <a:t>год </a:t>
            </a:r>
          </a:p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868020" y="6309320"/>
            <a:ext cx="309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r>
              <a:rPr lang="en-US" dirty="0" smtClean="0">
                <a:hlinkClick r:id="rId3"/>
              </a:rPr>
              <a:t>avtopromimport@hse.ru</a:t>
            </a:r>
            <a:r>
              <a:rPr lang="ru-RU" dirty="0" smtClean="0">
                <a:latin typeface="Calibri" pitchFamily="34" charset="0"/>
              </a:rPr>
              <a:t>                                                          </a:t>
            </a:r>
            <a:endParaRPr lang="ru-RU" dirty="0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6516688" y="4292600"/>
            <a:ext cx="2786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  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Задание на 1 этап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21055" y="1353953"/>
            <a:ext cx="874343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5BAA"/>
                </a:solidFill>
              </a:rPr>
              <a:t>Выделить </a:t>
            </a:r>
            <a:r>
              <a:rPr lang="ru-RU" b="1" dirty="0">
                <a:solidFill>
                  <a:srgbClr val="005BAA"/>
                </a:solidFill>
              </a:rPr>
              <a:t>перечень основных терминов и определений, характеризующих особенности ведения бизнеса в рассматриваемой стране (области по подгруппам). </a:t>
            </a:r>
            <a:endParaRPr lang="ru-RU" b="1" dirty="0" smtClean="0">
              <a:solidFill>
                <a:srgbClr val="005BAA"/>
              </a:solidFill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005BAA"/>
                </a:solidFill>
              </a:rPr>
              <a:t>Разобраться </a:t>
            </a:r>
            <a:r>
              <a:rPr lang="ru-RU" b="1" dirty="0">
                <a:solidFill>
                  <a:srgbClr val="005BAA"/>
                </a:solidFill>
              </a:rPr>
              <a:t>с базовыми определениями, что они означают, чем характеризуются, как оцениваются, какую играют роль в анализе страны</a:t>
            </a:r>
            <a:r>
              <a:rPr lang="ru-RU" b="1" dirty="0" smtClean="0">
                <a:solidFill>
                  <a:srgbClr val="005BAA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5BAA"/>
                </a:solidFill>
              </a:rPr>
              <a:t>Провести анализ условий ведения бизнеса в Российской Федерации. Какими параметрами характеризуется, в чем заключаются особенности ведения бизнеса</a:t>
            </a:r>
            <a:r>
              <a:rPr lang="ru-RU" b="1" dirty="0" smtClean="0">
                <a:solidFill>
                  <a:srgbClr val="005BAA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5BAA"/>
                </a:solidFill>
              </a:rPr>
              <a:t>Подготовить презентацию полученных результатов для представления другим участникам проектной работы. 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5BAA"/>
              </a:solidFill>
            </a:endParaRPr>
          </a:p>
          <a:p>
            <a:pPr marL="342900" indent="-342900">
              <a:buAutoNum type="arabicPeriod"/>
            </a:pPr>
            <a:endParaRPr lang="ru-RU" b="1" dirty="0" smtClean="0">
              <a:solidFill>
                <a:srgbClr val="005BAA"/>
              </a:solidFill>
            </a:endParaRPr>
          </a:p>
          <a:p>
            <a:r>
              <a:rPr lang="ru-RU" b="1" dirty="0" smtClean="0">
                <a:solidFill>
                  <a:srgbClr val="005BAA"/>
                </a:solidFill>
              </a:rPr>
              <a:t> 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endParaRPr lang="ru-RU" b="1" dirty="0" smtClean="0">
              <a:solidFill>
                <a:srgbClr val="005BAA"/>
              </a:solidFill>
            </a:endParaRPr>
          </a:p>
        </p:txBody>
      </p:sp>
      <p:pic>
        <p:nvPicPr>
          <p:cNvPr id="4" name="Picture 6" descr="https://we.hse.ru/data/2015/11/23/1081607031/DSCN4154%5B1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2808312" cy="21062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e.hse.ru/data/2015/11/23/1081607164/DSCN4149%5B1%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2808312" cy="21062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e.hse.ru/data/2016/03/06/1125728675/IMG_1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225" y="4859488"/>
            <a:ext cx="2499456" cy="1874592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Задание на </a:t>
            </a:r>
            <a:r>
              <a:rPr lang="en-US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2</a:t>
            </a:r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 этап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21055" y="1353953"/>
            <a:ext cx="892971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5BAA"/>
                </a:solidFill>
              </a:rPr>
              <a:t>1. Провести </a:t>
            </a:r>
            <a:r>
              <a:rPr lang="ru-RU" b="1" dirty="0">
                <a:solidFill>
                  <a:srgbClr val="005BAA"/>
                </a:solidFill>
              </a:rPr>
              <a:t>анализ </a:t>
            </a:r>
            <a:r>
              <a:rPr lang="ru-RU" b="1" dirty="0" smtClean="0">
                <a:solidFill>
                  <a:srgbClr val="005BAA"/>
                </a:solidFill>
              </a:rPr>
              <a:t>и сравнить условия </a:t>
            </a:r>
            <a:r>
              <a:rPr lang="ru-RU" b="1" dirty="0">
                <a:solidFill>
                  <a:srgbClr val="005BAA"/>
                </a:solidFill>
              </a:rPr>
              <a:t>ведения бизнеса в </a:t>
            </a:r>
            <a:r>
              <a:rPr lang="ru-RU" b="1" dirty="0" smtClean="0">
                <a:solidFill>
                  <a:srgbClr val="005BAA"/>
                </a:solidFill>
              </a:rPr>
              <a:t>выбранных парах стран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 smtClean="0">
                <a:solidFill>
                  <a:srgbClr val="00703C"/>
                </a:solidFill>
              </a:rPr>
              <a:t>2. Дать оценку изменений </a:t>
            </a:r>
            <a:r>
              <a:rPr lang="ru-RU" b="1" dirty="0">
                <a:solidFill>
                  <a:srgbClr val="00703C"/>
                </a:solidFill>
              </a:rPr>
              <a:t>условия ведения бизнеса</a:t>
            </a:r>
            <a:r>
              <a:rPr lang="ru-RU" b="1" dirty="0" smtClean="0">
                <a:solidFill>
                  <a:srgbClr val="00703C"/>
                </a:solidFill>
              </a:rPr>
              <a:t> в рассматриваемых странах на ближайшие 10 лет.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 smtClean="0">
                <a:solidFill>
                  <a:srgbClr val="005BAA"/>
                </a:solidFill>
              </a:rPr>
              <a:t>3. Предложить сферы деятельности, развитие которых в рассматриваемых странах будет иметь дополнительные конкурентные преимущества.</a:t>
            </a:r>
          </a:p>
          <a:p>
            <a:endParaRPr lang="ru-RU" b="1" dirty="0" smtClean="0">
              <a:solidFill>
                <a:srgbClr val="005BAA"/>
              </a:solidFill>
            </a:endParaRPr>
          </a:p>
          <a:p>
            <a:r>
              <a:rPr lang="ru-RU" b="1" dirty="0" smtClean="0">
                <a:solidFill>
                  <a:srgbClr val="00703C"/>
                </a:solidFill>
              </a:rPr>
              <a:t>4. Подготовить </a:t>
            </a:r>
            <a:r>
              <a:rPr lang="ru-RU" b="1" dirty="0">
                <a:solidFill>
                  <a:srgbClr val="00703C"/>
                </a:solidFill>
              </a:rPr>
              <a:t>презентацию полученных результатов для представления другим участникам проектной работы. </a:t>
            </a:r>
            <a:endParaRPr lang="ru-RU" b="1" dirty="0" smtClean="0">
              <a:solidFill>
                <a:srgbClr val="005BAA"/>
              </a:solidFill>
            </a:endParaRPr>
          </a:p>
        </p:txBody>
      </p:sp>
      <p:pic>
        <p:nvPicPr>
          <p:cNvPr id="4" name="Picture 2" descr="https://we.hse.ru/data/2016/03/06/1125724839/IMG_1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2400267" cy="1800200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233" y="4509120"/>
            <a:ext cx="2466531" cy="1844650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190058"/>
            <a:ext cx="2282845" cy="1687214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085184"/>
            <a:ext cx="2214715" cy="1664424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2128300" cy="1600927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Задание на 3 этап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21055" y="1353953"/>
            <a:ext cx="89297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rgbClr val="005BAA"/>
                </a:solidFill>
              </a:rPr>
              <a:t>Применение приобретенных знаний и навыков для решения актуальных задач предприятий реального </a:t>
            </a:r>
            <a:r>
              <a:rPr lang="ru-RU" b="1" dirty="0" smtClean="0">
                <a:solidFill>
                  <a:srgbClr val="005BAA"/>
                </a:solidFill>
              </a:rPr>
              <a:t>сектора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  <a:endParaRPr lang="ru-RU" b="1" dirty="0" smtClean="0">
              <a:solidFill>
                <a:srgbClr val="005BAA"/>
              </a:solidFill>
            </a:endParaRPr>
          </a:p>
          <a:p>
            <a:pPr marL="342900" indent="-342900">
              <a:buFontTx/>
              <a:buAutoNum type="arabicPeriod"/>
            </a:pPr>
            <a:endParaRPr lang="ru-RU" b="1" dirty="0" smtClean="0">
              <a:solidFill>
                <a:srgbClr val="005BAA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rgbClr val="005BAA"/>
                </a:solidFill>
              </a:rPr>
              <a:t>Знакомство </a:t>
            </a:r>
            <a:r>
              <a:rPr lang="ru-RU" b="1" dirty="0" smtClean="0">
                <a:solidFill>
                  <a:srgbClr val="005BAA"/>
                </a:solidFill>
              </a:rPr>
              <a:t>с предприятиями, получение заданий, проведение анализа условий ведения бизнеса с странах в соответствии с рассматриваемой территориальной структурой, моделирование ключевых показателей.</a:t>
            </a:r>
          </a:p>
          <a:p>
            <a:pPr marL="342900" indent="-342900">
              <a:buFontTx/>
              <a:buAutoNum type="arabicPeriod"/>
            </a:pPr>
            <a:endParaRPr lang="ru-RU" b="1" dirty="0" smtClean="0">
              <a:solidFill>
                <a:srgbClr val="005BAA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rgbClr val="005BAA"/>
                </a:solidFill>
              </a:rPr>
              <a:t>Подготовка презентации </a:t>
            </a:r>
            <a:r>
              <a:rPr lang="ru-RU" b="1" dirty="0">
                <a:solidFill>
                  <a:srgbClr val="005BAA"/>
                </a:solidFill>
              </a:rPr>
              <a:t>полученных результатов для представления другим участникам проектной работы. </a:t>
            </a:r>
            <a:endParaRPr lang="ru-RU" b="1" dirty="0" smtClean="0">
              <a:solidFill>
                <a:srgbClr val="005BAA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26050"/>
            <a:ext cx="2373396" cy="13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Снимок экрана 2016-04-23 в 16.30.5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186441"/>
            <a:ext cx="2968496" cy="1554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786" y="4683113"/>
            <a:ext cx="2732470" cy="2058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4" descr="http://spacenews.com/wp-content/uploads/2014/11/PSLV15_ISRO02-370x4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4129" y="4018319"/>
            <a:ext cx="1051807" cy="1066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9242" y="5578651"/>
            <a:ext cx="1825246" cy="123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2185" y="3621228"/>
            <a:ext cx="2634311" cy="195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9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Темы этапа </a:t>
            </a:r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3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ВТ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60032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Главная страница Корпорация Ирку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843336"/>
            <a:ext cx="292417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3284984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3C"/>
                </a:solidFill>
              </a:rPr>
              <a:t>Оценка региональных перспектив продвижения российских космических технологий в странах Ближнего Востока и Северной Африки (на примере Египта и Алжира)</a:t>
            </a:r>
            <a:endParaRPr lang="ru-RU" b="1" dirty="0">
              <a:solidFill>
                <a:srgbClr val="00703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687976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5BAA"/>
                </a:solidFill>
              </a:rPr>
              <a:t>Оценка конкурентоспособности центров региональных продаж на рынке </a:t>
            </a:r>
            <a:r>
              <a:rPr lang="ru-RU" b="1" dirty="0" err="1" smtClean="0">
                <a:solidFill>
                  <a:srgbClr val="005BAA"/>
                </a:solidFill>
              </a:rPr>
              <a:t>ближне</a:t>
            </a:r>
            <a:r>
              <a:rPr lang="ru-RU" b="1" dirty="0" smtClean="0">
                <a:solidFill>
                  <a:srgbClr val="005BAA"/>
                </a:solidFill>
              </a:rPr>
              <a:t>-среднемагистральных пассажирских самолетов с целью продвижения перспективного продукта ПАО «Иркут» МС-21</a:t>
            </a:r>
            <a:endParaRPr lang="ru-RU" b="1" dirty="0">
              <a:solidFill>
                <a:srgbClr val="005BA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1412776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5BAA"/>
                </a:solidFill>
              </a:rPr>
              <a:t>Разработка конкурентоспособной структуры бизнеса облачного хранилища регионального уровня, аналогичного </a:t>
            </a:r>
            <a:r>
              <a:rPr lang="ru-RU" b="1" dirty="0" err="1" smtClean="0">
                <a:solidFill>
                  <a:srgbClr val="005BAA"/>
                </a:solidFill>
              </a:rPr>
              <a:t>Microsoft</a:t>
            </a:r>
            <a:r>
              <a:rPr lang="ru-RU" b="1" dirty="0" smtClean="0">
                <a:solidFill>
                  <a:srgbClr val="005BAA"/>
                </a:solidFill>
              </a:rPr>
              <a:t> </a:t>
            </a:r>
            <a:r>
              <a:rPr lang="ru-RU" b="1" dirty="0" err="1" smtClean="0">
                <a:solidFill>
                  <a:srgbClr val="005BAA"/>
                </a:solidFill>
              </a:rPr>
              <a:t>Azure</a:t>
            </a:r>
            <a:r>
              <a:rPr lang="ru-RU" b="1" dirty="0" smtClean="0">
                <a:solidFill>
                  <a:srgbClr val="005BAA"/>
                </a:solidFill>
              </a:rPr>
              <a:t>, </a:t>
            </a:r>
            <a:r>
              <a:rPr lang="ru-RU" b="1" dirty="0" err="1" smtClean="0">
                <a:solidFill>
                  <a:srgbClr val="005BAA"/>
                </a:solidFill>
              </a:rPr>
              <a:t>Google</a:t>
            </a:r>
            <a:r>
              <a:rPr lang="ru-RU" b="1" dirty="0" smtClean="0">
                <a:solidFill>
                  <a:srgbClr val="005BAA"/>
                </a:solidFill>
              </a:rPr>
              <a:t> </a:t>
            </a:r>
            <a:r>
              <a:rPr lang="ru-RU" b="1" dirty="0" err="1" smtClean="0">
                <a:solidFill>
                  <a:srgbClr val="005BAA"/>
                </a:solidFill>
              </a:rPr>
              <a:t>Cloud</a:t>
            </a:r>
            <a:r>
              <a:rPr lang="ru-RU" b="1" dirty="0" smtClean="0">
                <a:solidFill>
                  <a:srgbClr val="005BAA"/>
                </a:solidFill>
              </a:rPr>
              <a:t> </a:t>
            </a:r>
            <a:r>
              <a:rPr lang="ru-RU" b="1" dirty="0" err="1" smtClean="0">
                <a:solidFill>
                  <a:srgbClr val="005BAA"/>
                </a:solidFill>
              </a:rPr>
              <a:t>Platform</a:t>
            </a:r>
            <a:r>
              <a:rPr lang="ru-RU" b="1" dirty="0" smtClean="0">
                <a:solidFill>
                  <a:srgbClr val="005BAA"/>
                </a:solidFill>
              </a:rPr>
              <a:t>, путем предложения схемы наиболее эффективного расположения его дата центров по региону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429000"/>
            <a:ext cx="648072" cy="6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5496" y="836712"/>
            <a:ext cx="9073008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Защита проектной работы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E:\АПИ\Фото\Итоговое_проектная работа_19.05.16\DSCN4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90" y="1628799"/>
            <a:ext cx="3456382" cy="2592287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АПИ\Фото\Итоговое_проектная работа_19.05.16\DSCN457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755" y="1641800"/>
            <a:ext cx="4605051" cy="2579287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АПИ\Фото\Итоговое_проектная работа_19.05.16\защита\IMG_44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512" y="4365104"/>
            <a:ext cx="3667419" cy="170031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АПИ\Фото\Итоговое_проектная работа_19.05.16\защита\IMG_444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5788" y="4531184"/>
            <a:ext cx="4705482" cy="136815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ои документы\CLIENTS\ВШЭ (кафедра)\2016-05 (от Олеси - передача дел)\Фото\Итоговое_проектная работа_19.05.16\защита\IMG_44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2910" y="4475224"/>
            <a:ext cx="3240360" cy="1723473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ои документы\CLIENTS\ВШЭ (кафедра)\2016-05 (от Олеси - передача дел)\Фото\Итоговое_проектная работа_19.05.16\защита\IMG_44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3252259"/>
            <a:ext cx="2448272" cy="243556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896350" cy="457200"/>
          </a:xfrm>
        </p:spPr>
        <p:txBody>
          <a:bodyPr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Отзывы участников проекта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93700" y="1340768"/>
            <a:ext cx="8498780" cy="2088231"/>
          </a:xfrm>
          <a:prstGeom prst="rect">
            <a:avLst/>
          </a:prstGeom>
        </p:spPr>
        <p:txBody>
          <a:bodyPr/>
          <a:lstStyle/>
          <a:p>
            <a:r>
              <a:rPr lang="ru-RU" sz="1600" b="1" dirty="0" smtClean="0">
                <a:solidFill>
                  <a:srgbClr val="005BAA"/>
                </a:solidFill>
              </a:rPr>
              <a:t>«</a:t>
            </a:r>
            <a:r>
              <a:rPr lang="en-US" sz="1600" b="1" dirty="0" err="1" smtClean="0">
                <a:solidFill>
                  <a:srgbClr val="005BAA"/>
                </a:solidFill>
              </a:rPr>
              <a:t>Курс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полностью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оправдал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ожидания</a:t>
            </a:r>
            <a:r>
              <a:rPr lang="en-US" sz="1600" b="1" dirty="0" smtClean="0">
                <a:solidFill>
                  <a:srgbClr val="005BAA"/>
                </a:solidFill>
              </a:rPr>
              <a:t> и </a:t>
            </a:r>
            <a:r>
              <a:rPr lang="en-US" sz="1600" b="1" dirty="0" err="1" smtClean="0">
                <a:solidFill>
                  <a:srgbClr val="005BAA"/>
                </a:solidFill>
              </a:rPr>
              <a:t>даже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превзошел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их</a:t>
            </a:r>
            <a:r>
              <a:rPr lang="en-US" sz="1600" b="1" dirty="0" smtClean="0">
                <a:solidFill>
                  <a:srgbClr val="005BAA"/>
                </a:solidFill>
              </a:rPr>
              <a:t>. </a:t>
            </a:r>
            <a:r>
              <a:rPr lang="en-US" sz="1600" b="1" dirty="0" err="1" smtClean="0">
                <a:solidFill>
                  <a:srgbClr val="005BAA"/>
                </a:solidFill>
              </a:rPr>
              <a:t>Очень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понравился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последний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блок</a:t>
            </a:r>
            <a:r>
              <a:rPr lang="en-US" sz="1600" b="1" dirty="0" smtClean="0">
                <a:solidFill>
                  <a:srgbClr val="005BAA"/>
                </a:solidFill>
              </a:rPr>
              <a:t> с </a:t>
            </a:r>
            <a:r>
              <a:rPr lang="en-US" sz="1600" b="1" dirty="0" err="1" smtClean="0">
                <a:solidFill>
                  <a:srgbClr val="005BAA"/>
                </a:solidFill>
              </a:rPr>
              <a:t>решением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кейсов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для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компаний</a:t>
            </a:r>
            <a:r>
              <a:rPr lang="en-US" sz="1600" b="1" dirty="0" smtClean="0">
                <a:solidFill>
                  <a:srgbClr val="005BAA"/>
                </a:solidFill>
              </a:rPr>
              <a:t>. В </a:t>
            </a:r>
            <a:r>
              <a:rPr lang="en-US" sz="1600" b="1" dirty="0" err="1" smtClean="0">
                <a:solidFill>
                  <a:srgbClr val="005BAA"/>
                </a:solidFill>
              </a:rPr>
              <a:t>такой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форме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чувствуется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значимость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выполненной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работы</a:t>
            </a:r>
            <a:r>
              <a:rPr lang="en-US" sz="1600" b="1" dirty="0" smtClean="0">
                <a:solidFill>
                  <a:srgbClr val="005BAA"/>
                </a:solidFill>
              </a:rPr>
              <a:t> и </a:t>
            </a:r>
            <a:r>
              <a:rPr lang="en-US" sz="1600" b="1" dirty="0" err="1" smtClean="0">
                <a:solidFill>
                  <a:srgbClr val="005BAA"/>
                </a:solidFill>
              </a:rPr>
              <a:t>реальная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польза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полученных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знаний</a:t>
            </a:r>
            <a:r>
              <a:rPr lang="en-US" sz="1600" b="1" dirty="0" smtClean="0">
                <a:solidFill>
                  <a:srgbClr val="005BAA"/>
                </a:solidFill>
              </a:rPr>
              <a:t>, </a:t>
            </a:r>
            <a:r>
              <a:rPr lang="en-US" sz="1600" b="1" dirty="0" err="1" smtClean="0">
                <a:solidFill>
                  <a:srgbClr val="005BAA"/>
                </a:solidFill>
              </a:rPr>
              <a:t>их</a:t>
            </a:r>
            <a:r>
              <a:rPr lang="ru-RU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применимость</a:t>
            </a:r>
            <a:r>
              <a:rPr lang="ru-RU" sz="1600" b="1" dirty="0">
                <a:solidFill>
                  <a:srgbClr val="005BAA"/>
                </a:solidFill>
              </a:rPr>
              <a:t> </a:t>
            </a:r>
            <a:r>
              <a:rPr lang="ru-RU" sz="1600" b="1" dirty="0" smtClean="0">
                <a:solidFill>
                  <a:srgbClr val="005BAA"/>
                </a:solidFill>
              </a:rPr>
              <a:t>в</a:t>
            </a:r>
            <a:r>
              <a:rPr lang="en-US" sz="1600" b="1" dirty="0" smtClean="0">
                <a:solidFill>
                  <a:srgbClr val="005BAA"/>
                </a:solidFill>
              </a:rPr>
              <a:t> </a:t>
            </a:r>
            <a:r>
              <a:rPr lang="en-US" sz="1600" b="1" dirty="0" err="1" smtClean="0">
                <a:solidFill>
                  <a:srgbClr val="005BAA"/>
                </a:solidFill>
              </a:rPr>
              <a:t>жизни</a:t>
            </a:r>
            <a:r>
              <a:rPr lang="ru-RU" sz="1600" b="1" dirty="0" smtClean="0">
                <a:solidFill>
                  <a:srgbClr val="005BAA"/>
                </a:solidFill>
              </a:rPr>
              <a:t>».</a:t>
            </a:r>
            <a:endParaRPr lang="en-US" sz="1600" b="1" dirty="0" smtClean="0">
              <a:solidFill>
                <a:srgbClr val="005BAA"/>
              </a:solidFill>
            </a:endParaRPr>
          </a:p>
          <a:p>
            <a:endParaRPr lang="en-US" sz="1600" b="1" dirty="0">
              <a:solidFill>
                <a:srgbClr val="005BAA"/>
              </a:solidFill>
            </a:endParaRPr>
          </a:p>
          <a:p>
            <a:r>
              <a:rPr lang="ru-RU" sz="1600" b="1" dirty="0" smtClean="0">
                <a:solidFill>
                  <a:srgbClr val="00703C"/>
                </a:solidFill>
              </a:rPr>
              <a:t>«Спасибо </a:t>
            </a:r>
            <a:r>
              <a:rPr lang="ru-RU" sz="1600" b="1" dirty="0">
                <a:solidFill>
                  <a:srgbClr val="00703C"/>
                </a:solidFill>
              </a:rPr>
              <a:t>В</a:t>
            </a:r>
            <a:r>
              <a:rPr lang="ru-RU" sz="1600" b="1" dirty="0" smtClean="0">
                <a:solidFill>
                  <a:srgbClr val="00703C"/>
                </a:solidFill>
              </a:rPr>
              <a:t>ам </a:t>
            </a:r>
            <a:r>
              <a:rPr lang="ru-RU" sz="1600" b="1" dirty="0">
                <a:solidFill>
                  <a:srgbClr val="00703C"/>
                </a:solidFill>
              </a:rPr>
              <a:t>большое за проведенную проектную работу! Было интересно, продуктивно и полезно. Очень понравилось работать с Вами и кафедрой в </a:t>
            </a:r>
            <a:r>
              <a:rPr lang="ru-RU" sz="1600" b="1" dirty="0" smtClean="0">
                <a:solidFill>
                  <a:srgbClr val="00703C"/>
                </a:solidFill>
              </a:rPr>
              <a:t>целом».</a:t>
            </a:r>
            <a:endParaRPr lang="en-US" sz="1600" b="1" dirty="0" smtClean="0">
              <a:solidFill>
                <a:srgbClr val="005BAA"/>
              </a:solidFill>
            </a:endParaRPr>
          </a:p>
        </p:txBody>
      </p:sp>
      <p:pic>
        <p:nvPicPr>
          <p:cNvPr id="1027" name="Picture 3" descr="D:\Мои документы\CLIENTS\ВШЭ (кафедра)\2016-05 (от Олеси - передача дел)\Фото\Итоговое_проектная работа_19.05.16\DSCN46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0"/>
          <a:stretch/>
        </p:blipFill>
        <p:spPr bwMode="auto">
          <a:xfrm>
            <a:off x="428908" y="3428996"/>
            <a:ext cx="2811654" cy="1869847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83568"/>
            <a:ext cx="8896350" cy="457200"/>
          </a:xfrm>
        </p:spPr>
        <p:txBody>
          <a:bodyPr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Отзывы кураторов проектной деятельности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93700" y="1340768"/>
            <a:ext cx="8498780" cy="532859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600" b="1" dirty="0" smtClean="0">
                <a:solidFill>
                  <a:srgbClr val="005BAA"/>
                </a:solidFill>
              </a:rPr>
              <a:t>«Важно, что студенты активно поработали на первых этапах. Студенты были хорошо подготовлены, легко ориентировались в поиске информации. Команда работала слаженно, обязанности грамотно распределялись ответственным группы. Рекомендации и предложения учитывались, высказывались идеи, обсуждение было нацелено на достижение практического результата. На выходе получили исследование по заданной теме, представляющее реальный интерес для бизнеса. От всей души желаю студентам и сотрудникам кафедры успехов и рассчитываю на дальнейшее развитие сотрудничества с нашим предприятием».</a:t>
            </a:r>
          </a:p>
          <a:p>
            <a:pPr algn="just"/>
            <a:endParaRPr lang="ru-RU" sz="1600" b="1" dirty="0" smtClean="0">
              <a:solidFill>
                <a:srgbClr val="005BAA"/>
              </a:solidFill>
            </a:endParaRPr>
          </a:p>
          <a:p>
            <a:pPr algn="r"/>
            <a:r>
              <a:rPr lang="ru-RU" b="1" dirty="0" smtClean="0">
                <a:solidFill>
                  <a:srgbClr val="005BAA"/>
                </a:solidFill>
              </a:rPr>
              <a:t>Е. Коньков</a:t>
            </a:r>
          </a:p>
          <a:p>
            <a:pPr algn="r"/>
            <a:endParaRPr lang="ru-RU" sz="1100" b="1" dirty="0" smtClean="0">
              <a:solidFill>
                <a:srgbClr val="005BAA"/>
              </a:solidFill>
            </a:endParaRPr>
          </a:p>
          <a:p>
            <a:pPr algn="r"/>
            <a:endParaRPr lang="ru-RU" sz="1100" b="1" dirty="0">
              <a:solidFill>
                <a:srgbClr val="005BAA"/>
              </a:solidFill>
            </a:endParaRPr>
          </a:p>
          <a:p>
            <a:pPr algn="r"/>
            <a:r>
              <a:rPr lang="ru-RU" sz="1100" b="1" dirty="0" smtClean="0">
                <a:solidFill>
                  <a:srgbClr val="005BAA"/>
                </a:solidFill>
              </a:rPr>
              <a:t>  </a:t>
            </a:r>
          </a:p>
          <a:p>
            <a:pPr algn="just"/>
            <a:r>
              <a:rPr lang="ru-RU" sz="1600" b="1" dirty="0" smtClean="0">
                <a:solidFill>
                  <a:srgbClr val="00703C"/>
                </a:solidFill>
              </a:rPr>
              <a:t>«Студенты, с которыми мы работали, приятно удивили своей подготовленностью, за что особенное спасибо преподавателям базовой кафедры. За короткое время группа собрала требуемую информацию, провела необходимый анализ, к итоговому выступлению подготовила обоснованные выводы. Считаю, что все участники продемонстрировали умение работать в команде и добиваться поставленных целей».</a:t>
            </a:r>
          </a:p>
          <a:p>
            <a:pPr algn="r"/>
            <a:r>
              <a:rPr lang="ru-RU" b="1" dirty="0" smtClean="0">
                <a:solidFill>
                  <a:srgbClr val="00703C"/>
                </a:solidFill>
              </a:rPr>
              <a:t>Г. Хохлов</a:t>
            </a:r>
            <a:endParaRPr lang="ru-RU" sz="1200" b="1" dirty="0">
              <a:solidFill>
                <a:srgbClr val="196313"/>
              </a:solidFill>
            </a:endParaRPr>
          </a:p>
        </p:txBody>
      </p:sp>
      <p:pic>
        <p:nvPicPr>
          <p:cNvPr id="14" name="Picture 4" descr="Главная страница Корпорация Ирку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265" y="3552094"/>
            <a:ext cx="1772047" cy="3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ВТ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730882"/>
            <a:ext cx="1440160" cy="5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9123" y="1088113"/>
            <a:ext cx="8498780" cy="40678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600" b="1" dirty="0" smtClean="0">
                <a:solidFill>
                  <a:srgbClr val="005BAA"/>
                </a:solidFill>
              </a:rPr>
              <a:t>«Разработанный кафедрой подход к постепенному погружению студентов в процесс анализа реальных бизнес-процессов позволяет формировать мобильные группы с потрясающе высокой эффективностью. Работа над конкретной задачей исследования мирового космического рынка показала не только уникальность методики постановки задачи, но и позволила выявить сильные стороны ребят: их умение мобилизоваться, функционально распределять работу, совместно анализировать собранную и обработанную информацию, формировать выводы и быть готовыми к принятию быстрых и выверенных решений. Важно, что студенты активно поработали на первых этапах.</a:t>
            </a:r>
          </a:p>
          <a:p>
            <a:pPr algn="just"/>
            <a:r>
              <a:rPr lang="ru-RU" sz="1600" b="1" dirty="0" smtClean="0">
                <a:solidFill>
                  <a:srgbClr val="005BAA"/>
                </a:solidFill>
              </a:rPr>
              <a:t>Считаю группу готовой к выполнению более сложных заданий как в рамках учебного процесса, так и в интересах реального бизнеса».</a:t>
            </a:r>
          </a:p>
          <a:p>
            <a:pPr algn="just"/>
            <a:endParaRPr lang="ru-RU" sz="1600" b="1" dirty="0" smtClean="0">
              <a:solidFill>
                <a:srgbClr val="005BAA"/>
              </a:solidFill>
            </a:endParaRPr>
          </a:p>
          <a:p>
            <a:pPr algn="r"/>
            <a:r>
              <a:rPr lang="ru-RU" b="1" dirty="0">
                <a:solidFill>
                  <a:srgbClr val="005BAA"/>
                </a:solidFill>
              </a:rPr>
              <a:t>М</a:t>
            </a:r>
            <a:r>
              <a:rPr lang="ru-RU" b="1" dirty="0" smtClean="0">
                <a:solidFill>
                  <a:srgbClr val="005BAA"/>
                </a:solidFill>
              </a:rPr>
              <a:t>. Шилов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509120"/>
            <a:ext cx="648072" cy="6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34975" y="1556792"/>
            <a:ext cx="8208963" cy="523220"/>
          </a:xfrm>
        </p:spPr>
        <p:txBody>
          <a:bodyPr>
            <a:spAutoFit/>
          </a:bodyPr>
          <a:lstStyle/>
          <a:p>
            <a:pPr eaLnBrk="1" hangingPunct="1"/>
            <a:r>
              <a:rPr lang="ru-RU" sz="28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 smtClean="0">
                <a:solidFill>
                  <a:srgbClr val="005BAA"/>
                </a:solidFill>
                <a:latin typeface="Arial" charset="0"/>
                <a:cs typeface="Arial" charset="0"/>
              </a:rPr>
              <a:t>Будем рады видеть вас на наших занятиях!</a:t>
            </a:r>
            <a:r>
              <a:rPr lang="ru-RU" sz="2800" dirty="0" smtClean="0">
                <a:solidFill>
                  <a:srgbClr val="005BAA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1752" name="AutoShape 8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AutoShape 10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4" name="AutoShape 12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AutoShape 14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57" name="Picture 4" descr="http://u1.s.progorod43.ru/userfiles/picoriginal/img-20131203095546-7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083907"/>
            <a:ext cx="5688657" cy="379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0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625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7" descr="SKB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492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 descr="SKB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549275"/>
            <a:ext cx="169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одзаголовок 2"/>
          <p:cNvSpPr txBox="1">
            <a:spLocks/>
          </p:cNvSpPr>
          <p:nvPr/>
        </p:nvSpPr>
        <p:spPr bwMode="auto">
          <a:xfrm>
            <a:off x="5214938" y="1409700"/>
            <a:ext cx="3708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703C"/>
                </a:solidFill>
              </a:rPr>
              <a:t>115054, Москва, Стремянный переулок, д. 11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703C"/>
                </a:solidFill>
              </a:rPr>
              <a:t>Телефон/Факс: +7 (495) </a:t>
            </a:r>
            <a:r>
              <a:rPr lang="ru-RU" sz="1100" b="1" dirty="0" smtClean="0">
                <a:solidFill>
                  <a:srgbClr val="00703C"/>
                </a:solidFill>
              </a:rPr>
              <a:t>269-03-07</a:t>
            </a:r>
            <a:endParaRPr lang="ru-RU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E-mail: api@avtopromimport.ru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www.avtopromimport.ru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11, </a:t>
            </a:r>
            <a:r>
              <a:rPr lang="en-US" sz="1100" b="1" dirty="0" err="1">
                <a:solidFill>
                  <a:srgbClr val="00703C"/>
                </a:solidFill>
              </a:rPr>
              <a:t>Stremyanniy</a:t>
            </a:r>
            <a:r>
              <a:rPr lang="en-US" sz="1100" b="1" dirty="0">
                <a:solidFill>
                  <a:srgbClr val="00703C"/>
                </a:solidFill>
              </a:rPr>
              <a:t> side street, Moscow, 115054, Russia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Phone/Fax: +7 (495) </a:t>
            </a:r>
            <a:r>
              <a:rPr lang="ru-RU" sz="1100" b="1" dirty="0" smtClean="0">
                <a:solidFill>
                  <a:srgbClr val="00703C"/>
                </a:solidFill>
              </a:rPr>
              <a:t>269</a:t>
            </a:r>
            <a:r>
              <a:rPr lang="en-US" sz="1100" b="1" dirty="0" smtClean="0">
                <a:solidFill>
                  <a:srgbClr val="00703C"/>
                </a:solidFill>
              </a:rPr>
              <a:t>-</a:t>
            </a:r>
            <a:r>
              <a:rPr lang="ru-RU" sz="1100" b="1" dirty="0" smtClean="0">
                <a:solidFill>
                  <a:srgbClr val="00703C"/>
                </a:solidFill>
              </a:rPr>
              <a:t>03</a:t>
            </a:r>
            <a:r>
              <a:rPr lang="en-US" sz="1100" b="1" dirty="0" smtClean="0">
                <a:solidFill>
                  <a:srgbClr val="00703C"/>
                </a:solidFill>
              </a:rPr>
              <a:t>-</a:t>
            </a:r>
            <a:r>
              <a:rPr lang="ru-RU" sz="1100" b="1" dirty="0" smtClean="0">
                <a:solidFill>
                  <a:srgbClr val="00703C"/>
                </a:solidFill>
              </a:rPr>
              <a:t>0</a:t>
            </a:r>
            <a:r>
              <a:rPr lang="en-US" sz="1100" b="1" dirty="0" smtClean="0">
                <a:solidFill>
                  <a:srgbClr val="00703C"/>
                </a:solidFill>
              </a:rPr>
              <a:t>7</a:t>
            </a: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</a:pPr>
            <a:r>
              <a:rPr lang="en-US" sz="1100" b="1" dirty="0">
                <a:solidFill>
                  <a:srgbClr val="00703C"/>
                </a:solidFill>
              </a:rPr>
              <a:t>E-mail: api@avtopromimport.ru</a:t>
            </a:r>
          </a:p>
          <a:p>
            <a:pPr algn="r">
              <a:spcBef>
                <a:spcPct val="20000"/>
              </a:spcBef>
            </a:pPr>
            <a:r>
              <a:rPr lang="en-US" sz="1100" b="1" dirty="0">
                <a:solidFill>
                  <a:srgbClr val="00703C"/>
                </a:solidFill>
              </a:rPr>
              <a:t>www.avtopromimport.ru</a:t>
            </a:r>
          </a:p>
        </p:txBody>
      </p:sp>
      <p:sp>
        <p:nvSpPr>
          <p:cNvPr id="32773" name="Подзаголовок 2"/>
          <p:cNvSpPr txBox="1">
            <a:spLocks/>
          </p:cNvSpPr>
          <p:nvPr/>
        </p:nvSpPr>
        <p:spPr bwMode="auto">
          <a:xfrm>
            <a:off x="468313" y="1357313"/>
            <a:ext cx="3706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1</a:t>
            </a:r>
            <a:r>
              <a:rPr lang="en-US" sz="1100" b="1" dirty="0">
                <a:solidFill>
                  <a:srgbClr val="005BAA"/>
                </a:solidFill>
              </a:rPr>
              <a:t>01000</a:t>
            </a:r>
            <a:r>
              <a:rPr lang="ru-RU" sz="1100" b="1" dirty="0">
                <a:solidFill>
                  <a:srgbClr val="005BAA"/>
                </a:solidFill>
              </a:rPr>
              <a:t>, Москва, ул. Мясницкая, д. 20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Телефон: +7 (495) </a:t>
            </a:r>
            <a:r>
              <a:rPr lang="en-US" sz="1100" b="1" dirty="0">
                <a:solidFill>
                  <a:srgbClr val="005BAA"/>
                </a:solidFill>
              </a:rPr>
              <a:t>771</a:t>
            </a:r>
            <a:r>
              <a:rPr lang="ru-RU" sz="1100" b="1" dirty="0">
                <a:solidFill>
                  <a:srgbClr val="005BAA"/>
                </a:solidFill>
              </a:rPr>
              <a:t>-</a:t>
            </a:r>
            <a:r>
              <a:rPr lang="en-US" sz="1100" b="1" dirty="0">
                <a:solidFill>
                  <a:srgbClr val="005BAA"/>
                </a:solidFill>
              </a:rPr>
              <a:t>32-32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Факс: +7 (495) 628-79-31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5BAA"/>
                </a:solidFill>
              </a:rPr>
              <a:t>E-mail: hse@hse.ru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5BAA"/>
                </a:solidFill>
              </a:rPr>
              <a:t>www.hse.ru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5BAA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20, </a:t>
            </a:r>
            <a:r>
              <a:rPr lang="en-US" sz="1100" b="1" dirty="0" err="1">
                <a:solidFill>
                  <a:srgbClr val="005BAA"/>
                </a:solidFill>
              </a:rPr>
              <a:t>Myasnitskaya</a:t>
            </a:r>
            <a:r>
              <a:rPr lang="en-US" sz="1100" b="1" dirty="0">
                <a:solidFill>
                  <a:srgbClr val="005BAA"/>
                </a:solidFill>
              </a:rPr>
              <a:t> street, Moscow, 101000, Russia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Phone</a:t>
            </a:r>
            <a:r>
              <a:rPr lang="ru-RU" sz="1100" b="1" dirty="0">
                <a:solidFill>
                  <a:srgbClr val="005BAA"/>
                </a:solidFill>
              </a:rPr>
              <a:t>: +7 (495) </a:t>
            </a:r>
            <a:r>
              <a:rPr lang="en-US" sz="1100" b="1" dirty="0">
                <a:solidFill>
                  <a:srgbClr val="005BAA"/>
                </a:solidFill>
              </a:rPr>
              <a:t>771</a:t>
            </a:r>
            <a:r>
              <a:rPr lang="ru-RU" sz="1100" b="1" dirty="0">
                <a:solidFill>
                  <a:srgbClr val="005BAA"/>
                </a:solidFill>
              </a:rPr>
              <a:t>-</a:t>
            </a:r>
            <a:r>
              <a:rPr lang="en-US" sz="1100" b="1" dirty="0">
                <a:solidFill>
                  <a:srgbClr val="005BAA"/>
                </a:solidFill>
              </a:rPr>
              <a:t>32-32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Fax: </a:t>
            </a:r>
            <a:r>
              <a:rPr lang="ru-RU" sz="1100" b="1" dirty="0">
                <a:solidFill>
                  <a:srgbClr val="005BAA"/>
                </a:solidFill>
              </a:rPr>
              <a:t>+7 (495) 628-79-31</a:t>
            </a:r>
            <a:endParaRPr lang="en-US" sz="1100" b="1" dirty="0">
              <a:solidFill>
                <a:srgbClr val="005BAA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E-mail: hse@hse.ru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www.hse.ru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68313" y="3873242"/>
            <a:ext cx="8248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BAA"/>
                </a:solidFill>
              </a:rPr>
              <a:t>Базовая кафедра ВО «Автопромимпорт»</a:t>
            </a:r>
          </a:p>
          <a:p>
            <a:pPr algn="ctr"/>
            <a:r>
              <a:rPr lang="ru-RU" sz="2000" b="1" dirty="0">
                <a:solidFill>
                  <a:srgbClr val="005BAA"/>
                </a:solidFill>
              </a:rPr>
              <a:t>«Системы государственного и корпоративного управления»</a:t>
            </a:r>
            <a:r>
              <a:rPr lang="ru-RU" sz="2000" b="1" dirty="0">
                <a:solidFill>
                  <a:srgbClr val="005BAA"/>
                </a:solidFill>
                <a:latin typeface="Calibri" pitchFamily="34" charset="0"/>
              </a:rPr>
              <a:t> </a:t>
            </a:r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2" y="5157192"/>
            <a:ext cx="878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 smtClean="0">
                <a:hlinkClick r:id="rId5"/>
              </a:rPr>
              <a:t>we.hse.ru/</a:t>
            </a:r>
            <a:r>
              <a:rPr lang="en-US" dirty="0" err="1" smtClean="0">
                <a:hlinkClick r:id="rId5"/>
              </a:rPr>
              <a:t>avtopromimport</a:t>
            </a:r>
            <a:r>
              <a:rPr lang="ru-RU" dirty="0" smtClean="0"/>
              <a:t>    			          </a:t>
            </a:r>
            <a:r>
              <a:rPr lang="en-US" dirty="0" smtClean="0">
                <a:hlinkClick r:id="rId6"/>
              </a:rPr>
              <a:t>avtopromimport@hse.ru</a:t>
            </a:r>
            <a:r>
              <a:rPr lang="ru-RU" dirty="0" smtClean="0">
                <a:latin typeface="Calibri" pitchFamily="34" charset="0"/>
              </a:rPr>
              <a:t>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9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latin typeface="Calibri" pitchFamily="34" charset="0"/>
            </a:endParaRPr>
          </a:p>
        </p:txBody>
      </p:sp>
      <p:pic>
        <p:nvPicPr>
          <p:cNvPr id="18438" name="Picture 4" descr="&amp;scy;&amp;khcy;&amp;iecy;&amp;mcy;&amp;acy;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06" y="1700808"/>
            <a:ext cx="4981782" cy="274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одзаголовок 2"/>
          <p:cNvSpPr txBox="1">
            <a:spLocks/>
          </p:cNvSpPr>
          <p:nvPr/>
        </p:nvSpPr>
        <p:spPr bwMode="auto">
          <a:xfrm>
            <a:off x="179388" y="1052538"/>
            <a:ext cx="8785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703C"/>
                </a:solidFill>
              </a:rPr>
              <a:t>ВО «Автопромимпорт» более </a:t>
            </a:r>
            <a:r>
              <a:rPr lang="ru-RU" sz="1600" b="1" dirty="0" smtClean="0">
                <a:solidFill>
                  <a:srgbClr val="00703C"/>
                </a:solidFill>
              </a:rPr>
              <a:t>50 </a:t>
            </a:r>
            <a:r>
              <a:rPr lang="ru-RU" sz="1600" b="1" dirty="0">
                <a:solidFill>
                  <a:srgbClr val="00703C"/>
                </a:solidFill>
              </a:rPr>
              <a:t>лет осуществляет реализацию (поддержку)  международных проектов, направленных на освоение новейших технологий.</a:t>
            </a:r>
            <a:endParaRPr lang="ru-RU" sz="2400" dirty="0">
              <a:solidFill>
                <a:srgbClr val="898989"/>
              </a:solidFill>
            </a:endParaRPr>
          </a:p>
        </p:txBody>
      </p:sp>
      <p:sp>
        <p:nvSpPr>
          <p:cNvPr id="18440" name="Прямоугольник 14"/>
          <p:cNvSpPr>
            <a:spLocks noChangeArrowheads="1"/>
          </p:cNvSpPr>
          <p:nvPr/>
        </p:nvSpPr>
        <p:spPr bwMode="auto">
          <a:xfrm>
            <a:off x="179388" y="4581525"/>
            <a:ext cx="87931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5BAA"/>
                </a:solidFill>
              </a:rPr>
              <a:t>За годы работы Объединение обеспечило поставку оборудования и пуск в эксплуатацию АвтоВАЗа, КАМАЗа, </a:t>
            </a:r>
            <a:r>
              <a:rPr lang="ru-RU" altLang="ru-RU" sz="1600" b="1" dirty="0" err="1">
                <a:solidFill>
                  <a:srgbClr val="005BAA"/>
                </a:solidFill>
              </a:rPr>
              <a:t>АТОМмаша</a:t>
            </a:r>
            <a:r>
              <a:rPr lang="ru-RU" altLang="ru-RU" sz="1600" b="1" dirty="0">
                <a:solidFill>
                  <a:srgbClr val="005BAA"/>
                </a:solidFill>
              </a:rPr>
              <a:t>, внедрение промышленных технологий </a:t>
            </a:r>
            <a:r>
              <a:rPr lang="ru-RU" altLang="ru-RU" sz="1600" b="1" dirty="0" err="1">
                <a:solidFill>
                  <a:srgbClr val="005BAA"/>
                </a:solidFill>
              </a:rPr>
              <a:t>Thyssenkrupp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Mannesmann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Siemens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Volkswagen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Porsche</a:t>
            </a:r>
            <a:r>
              <a:rPr lang="ru-RU" altLang="ru-RU" sz="1600" b="1" dirty="0">
                <a:solidFill>
                  <a:srgbClr val="005BAA"/>
                </a:solidFill>
              </a:rPr>
              <a:t> и многих других компаний.</a:t>
            </a:r>
          </a:p>
        </p:txBody>
      </p:sp>
      <p:sp>
        <p:nvSpPr>
          <p:cNvPr id="18441" name="Подзаголовок 2"/>
          <p:cNvSpPr txBox="1">
            <a:spLocks/>
          </p:cNvSpPr>
          <p:nvPr/>
        </p:nvSpPr>
        <p:spPr bwMode="auto">
          <a:xfrm>
            <a:off x="179388" y="5661025"/>
            <a:ext cx="878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703C"/>
                </a:solidFill>
              </a:rPr>
              <a:t>В настоящее время Объединение работает </a:t>
            </a:r>
            <a:r>
              <a:rPr lang="ru-RU" sz="1600" b="1" dirty="0" smtClean="0">
                <a:solidFill>
                  <a:srgbClr val="00703C"/>
                </a:solidFill>
              </a:rPr>
              <a:t>более </a:t>
            </a:r>
            <a:r>
              <a:rPr lang="ru-RU" sz="1600" b="1" dirty="0">
                <a:solidFill>
                  <a:srgbClr val="00703C"/>
                </a:solidFill>
              </a:rPr>
              <a:t>чем с 1400 компаниями из 52 стран мира.</a:t>
            </a:r>
            <a:endParaRPr lang="ru-RU" sz="2400" dirty="0">
              <a:solidFill>
                <a:srgbClr val="898989"/>
              </a:solidFill>
            </a:endParaRPr>
          </a:p>
        </p:txBody>
      </p:sp>
      <p:pic>
        <p:nvPicPr>
          <p:cNvPr id="8" name="Picture 2" descr="&amp;scy;&amp;khcy;&amp;iecy;&amp;m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89483"/>
            <a:ext cx="3456384" cy="289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82578" y="2916276"/>
            <a:ext cx="288032" cy="10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82578" y="2819934"/>
            <a:ext cx="4320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82144A"/>
                </a:solidFill>
              </a:rPr>
              <a:t>50</a:t>
            </a:r>
            <a:endParaRPr lang="ru-RU" sz="1300" b="1" dirty="0">
              <a:solidFill>
                <a:srgbClr val="821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366" name="Подзаголовок 2"/>
          <p:cNvSpPr txBox="1">
            <a:spLocks/>
          </p:cNvSpPr>
          <p:nvPr/>
        </p:nvSpPr>
        <p:spPr bwMode="auto">
          <a:xfrm>
            <a:off x="467544" y="3573016"/>
            <a:ext cx="84296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5BAA"/>
                </a:solidFill>
              </a:rPr>
              <a:t>На основе преподаваемых дисциплин кафедра ведет проектные, практические и научно-исследовательские работы в области организации и развития международного бизнеса с привлечением студентов к деятельности ведущих мировых компаний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 smtClean="0">
              <a:solidFill>
                <a:srgbClr val="005BAA"/>
              </a:solidFill>
            </a:endParaRPr>
          </a:p>
        </p:txBody>
      </p:sp>
      <p:sp>
        <p:nvSpPr>
          <p:cNvPr id="15368" name="Подзаголовок 12"/>
          <p:cNvSpPr txBox="1">
            <a:spLocks/>
          </p:cNvSpPr>
          <p:nvPr/>
        </p:nvSpPr>
        <p:spPr bwMode="auto">
          <a:xfrm>
            <a:off x="1" y="692696"/>
            <a:ext cx="91440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200" b="1" dirty="0">
              <a:solidFill>
                <a:srgbClr val="00703C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703C"/>
                </a:solidFill>
              </a:rPr>
              <a:t>Проектная деятельность кафедры</a:t>
            </a:r>
            <a:endParaRPr lang="ru-RU" sz="2400" b="1" dirty="0">
              <a:solidFill>
                <a:srgbClr val="00703C"/>
              </a:solidFill>
            </a:endParaRPr>
          </a:p>
        </p:txBody>
      </p:sp>
      <p:pic>
        <p:nvPicPr>
          <p:cNvPr id="1027" name="Picture 3" descr="E:\АПИ\Фото\Итоговое_проектная работа_19.05.16\DSCN45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56792"/>
            <a:ext cx="3543845" cy="1984906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АПИ\Фото\Итоговое_проектная работа_19.05.16\защита\IMG_44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7038" y="5055050"/>
            <a:ext cx="4561466" cy="1326278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2160240" cy="17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708226"/>
            <a:ext cx="1183371" cy="817118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9767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797152"/>
            <a:ext cx="1947787" cy="12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spacenews.com/wp-content/uploads/2014/11/PSLV15_ISRO02-370x48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5445224"/>
            <a:ext cx="1051807" cy="10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30" y="811560"/>
            <a:ext cx="9144000" cy="457200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Профессорско-преподавательский состав </a:t>
            </a:r>
            <a:r>
              <a:rPr lang="en-US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 </a:t>
            </a:r>
            <a:endParaRPr lang="ru-RU" sz="2400" b="1" dirty="0" smtClean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57494" y="1368626"/>
            <a:ext cx="3531831" cy="1390066"/>
            <a:chOff x="457494" y="1368626"/>
            <a:chExt cx="3531831" cy="1390066"/>
          </a:xfrm>
        </p:grpSpPr>
        <p:pic>
          <p:nvPicPr>
            <p:cNvPr id="17" name="Picture 3" descr="Подчуфаров Андрей Юрьеви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750" y="1368626"/>
              <a:ext cx="1227575" cy="1390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457494" y="1390701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Подчуфаров 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Андрей Юрьевич 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Заведующий кафедрой, проф., д.т.н., 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00703C"/>
                  </a:solidFill>
                </a:rPr>
                <a:t>Первый зам. генерального директора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ГП ВО «Автопромимпорт»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 smtClean="0">
                  <a:solidFill>
                    <a:srgbClr val="898989"/>
                  </a:solidFill>
                  <a:hlinkClick r:id="rId3"/>
                </a:rPr>
                <a:t>APodchufarov@hse.ru</a:t>
              </a:r>
              <a:r>
                <a:rPr lang="en-US" sz="1000" dirty="0" smtClean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0033" y="3117274"/>
            <a:ext cx="3415659" cy="1383180"/>
            <a:chOff x="4590225" y="1390701"/>
            <a:chExt cx="3415659" cy="138318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894" y="1390701"/>
              <a:ext cx="1087990" cy="1383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4590225" y="1405888"/>
              <a:ext cx="2327670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 smtClean="0">
                  <a:solidFill>
                    <a:srgbClr val="00703C"/>
                  </a:solidFill>
                  <a:latin typeface="Calibri" pitchFamily="34" charset="0"/>
                </a:rPr>
                <a:t>Рыбас</a:t>
              </a:r>
              <a:endParaRPr lang="ru-RU" sz="1000" b="1" dirty="0">
                <a:solidFill>
                  <a:srgbClr val="00703C"/>
                </a:solidFill>
                <a:latin typeface="Calibri" pitchFamily="34" charset="0"/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 smtClean="0">
                  <a:solidFill>
                    <a:srgbClr val="00703C"/>
                  </a:solidFill>
                  <a:latin typeface="Calibri" pitchFamily="34" charset="0"/>
                </a:rPr>
                <a:t>Александр Леонидович</a:t>
              </a:r>
              <a:endParaRPr lang="ru-RU" sz="1000" b="1" dirty="0">
                <a:solidFill>
                  <a:srgbClr val="00703C"/>
                </a:solidFill>
                <a:latin typeface="Calibri" pitchFamily="34" charset="0"/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 smtClean="0">
                  <a:solidFill>
                    <a:srgbClr val="00703C"/>
                  </a:solidFill>
                </a:rPr>
                <a:t>Профессор</a:t>
              </a:r>
              <a:r>
                <a:rPr lang="ru-RU" sz="1000" dirty="0">
                  <a:solidFill>
                    <a:srgbClr val="00703C"/>
                  </a:solidFill>
                </a:rPr>
                <a:t>, заместитель руководителя Федеральной службы по экологическому, технологическому и атомному надзору</a:t>
              </a:r>
              <a:endParaRPr lang="ru-RU" sz="1000" dirty="0" smtClean="0">
                <a:solidFill>
                  <a:srgbClr val="00703C"/>
                </a:solidFill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en-US" sz="1000" dirty="0" err="1" smtClean="0">
                  <a:solidFill>
                    <a:srgbClr val="898989"/>
                  </a:solidFill>
                  <a:hlinkClick r:id="rId5"/>
                </a:rPr>
                <a:t>arybas</a:t>
              </a:r>
              <a:r>
                <a:rPr lang="ru-RU" sz="1000" dirty="0" smtClean="0">
                  <a:solidFill>
                    <a:srgbClr val="898989"/>
                  </a:solidFill>
                  <a:hlinkClick r:id="rId5"/>
                </a:rPr>
                <a:t>@hse.ru</a:t>
              </a:r>
              <a:r>
                <a:rPr lang="en-US" sz="1000" dirty="0" smtClean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7494" y="3106236"/>
            <a:ext cx="3759874" cy="1367991"/>
            <a:chOff x="457571" y="3008765"/>
            <a:chExt cx="3759874" cy="1367991"/>
          </a:xfrm>
        </p:grpSpPr>
        <p:pic>
          <p:nvPicPr>
            <p:cNvPr id="14348" name="Picture 1" descr="C:\Users\Олеся\Downloads\фото 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750" y="3008765"/>
              <a:ext cx="1455695" cy="13679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457571" y="3019803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Шилов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Максим Анатольевич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Доцент, к.э.н., к.т.н.,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Ген. директор ГК Материк,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АФК «Система» 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7"/>
                </a:rPr>
                <a:t>MShilov@hse.ru</a:t>
              </a:r>
              <a:endParaRPr lang="ru-RU" sz="1000" u="sng" dirty="0">
                <a:solidFill>
                  <a:srgbClr val="898989"/>
                </a:solidFill>
                <a:hlinkClick r:id="rId8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16016" y="1390701"/>
            <a:ext cx="3970612" cy="1379029"/>
            <a:chOff x="457494" y="4626397"/>
            <a:chExt cx="3970612" cy="1379029"/>
          </a:xfrm>
        </p:grpSpPr>
        <p:pic>
          <p:nvPicPr>
            <p:cNvPr id="14344" name="Picture 5" descr="C:\Users\Олеся\Downloads\AAN_688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827" y="4626397"/>
              <a:ext cx="1666279" cy="1379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457494" y="4642954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Самойлов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Виктор Иванович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Профессор, </a:t>
              </a:r>
              <a:r>
                <a:rPr lang="ru-RU" sz="1000" dirty="0" err="1">
                  <a:solidFill>
                    <a:srgbClr val="00703C"/>
                  </a:solidFill>
                </a:rPr>
                <a:t>д.соц.н</a:t>
              </a:r>
              <a:r>
                <a:rPr lang="ru-RU" sz="1000" dirty="0">
                  <a:solidFill>
                    <a:srgbClr val="00703C"/>
                  </a:solidFill>
                </a:rPr>
                <a:t>., к.т.н., 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00703C"/>
                  </a:solidFill>
                </a:rPr>
                <a:t>Ген. директор ГП ВО «Автопромимпорт»,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генерал-лейтенант в отставке</a:t>
              </a:r>
              <a:r>
                <a:rPr lang="ru-RU" sz="1000" dirty="0">
                  <a:solidFill>
                    <a:srgbClr val="00703C"/>
                  </a:solidFill>
                  <a:latin typeface="Calibri" pitchFamily="34" charset="0"/>
                </a:rPr>
                <a:t> </a:t>
              </a:r>
              <a:br>
                <a:rPr lang="ru-RU" sz="1000" dirty="0">
                  <a:solidFill>
                    <a:srgbClr val="00703C"/>
                  </a:solidFill>
                  <a:latin typeface="Calibri" pitchFamily="34" charset="0"/>
                </a:rPr>
              </a:br>
              <a:r>
                <a:rPr lang="en-US" sz="1000" u="sng" dirty="0">
                  <a:solidFill>
                    <a:srgbClr val="898989"/>
                  </a:solidFill>
                  <a:latin typeface="Calibri" pitchFamily="34" charset="0"/>
                  <a:hlinkClick r:id="rId8"/>
                </a:rPr>
                <a:t> </a:t>
              </a:r>
              <a:r>
                <a:rPr lang="en-US" sz="1000" u="sng" dirty="0" err="1">
                  <a:solidFill>
                    <a:srgbClr val="898989"/>
                  </a:solidFill>
                  <a:hlinkClick r:id="rId10"/>
                </a:rPr>
                <a:t>Vsamoilov</a:t>
              </a:r>
              <a:r>
                <a:rPr lang="ru-RU" sz="1000" u="sng" dirty="0">
                  <a:solidFill>
                    <a:srgbClr val="898989"/>
                  </a:solidFill>
                  <a:hlinkClick r:id="rId10"/>
                </a:rPr>
                <a:t>@</a:t>
              </a:r>
              <a:r>
                <a:rPr lang="en-US" sz="1000" u="sng" dirty="0">
                  <a:solidFill>
                    <a:srgbClr val="898989"/>
                  </a:solidFill>
                  <a:hlinkClick r:id="rId10"/>
                </a:rPr>
                <a:t>hse.ru</a:t>
              </a:r>
              <a:r>
                <a:rPr lang="ru-RU" sz="1000" u="sng" dirty="0">
                  <a:solidFill>
                    <a:srgbClr val="898989"/>
                  </a:solidFill>
                  <a:hlinkClick r:id="rId10"/>
                </a:rPr>
                <a:t>;</a:t>
              </a:r>
              <a:endParaRPr lang="en-US" sz="1000" u="sng" dirty="0">
                <a:solidFill>
                  <a:srgbClr val="898989"/>
                </a:solidFill>
                <a:hlinkClick r:id="rId1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7571" y="4797152"/>
            <a:ext cx="3572515" cy="1395976"/>
            <a:chOff x="4626901" y="2988375"/>
            <a:chExt cx="3572515" cy="139597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26901" y="2988375"/>
              <a:ext cx="2290993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Брундасова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Светлана Юрьевна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руководитель управления сводного бюджетирования ХК</a:t>
              </a:r>
              <a:r>
                <a:rPr lang="en-US" sz="1000" dirty="0">
                  <a:solidFill>
                    <a:srgbClr val="00703C"/>
                  </a:solidFill>
                </a:rPr>
                <a:t> РТ</a:t>
              </a:r>
              <a:r>
                <a:rPr lang="ru-RU" sz="1000" dirty="0">
                  <a:solidFill>
                    <a:srgbClr val="00703C"/>
                  </a:solidFill>
                </a:rPr>
                <a:t/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dirty="0" err="1">
                  <a:solidFill>
                    <a:srgbClr val="898989"/>
                  </a:solidFill>
                  <a:hlinkClick r:id="rId3"/>
                </a:rPr>
                <a:t>SBrundasova</a:t>
              </a:r>
              <a:r>
                <a:rPr lang="ru-RU" sz="1000" dirty="0">
                  <a:solidFill>
                    <a:srgbClr val="898989"/>
                  </a:solidFill>
                  <a:hlinkClick r:id="rId3"/>
                </a:rPr>
                <a:t>@hse.ru;</a:t>
              </a:r>
              <a:endParaRPr lang="ru-RU" sz="1000" dirty="0">
                <a:solidFill>
                  <a:srgbClr val="898989"/>
                </a:solidFill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en-US" sz="1000" dirty="0" smtClean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  <p:pic>
          <p:nvPicPr>
            <p:cNvPr id="40" name="Picture 2" descr="https://www.hse.ru/data/2013/07/06/1296083412/1_bk_2918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94" y="3001171"/>
              <a:ext cx="1281522" cy="1383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860032" y="4769381"/>
            <a:ext cx="3651921" cy="1386272"/>
            <a:chOff x="4626901" y="4614974"/>
            <a:chExt cx="3651921" cy="138627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26901" y="4642745"/>
              <a:ext cx="2290993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Сеньков </a:t>
              </a:r>
              <a:endParaRPr lang="en-US" sz="1000" b="1" dirty="0">
                <a:solidFill>
                  <a:srgbClr val="00703C"/>
                </a:solidFill>
                <a:latin typeface="Calibri" pitchFamily="34" charset="0"/>
              </a:endParaRP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Роман Викторович</a:t>
              </a:r>
            </a:p>
            <a:p>
              <a:pPr algn="r">
                <a:buFont typeface="Arial" charset="0"/>
                <a:buNone/>
              </a:pPr>
              <a:r>
                <a:rPr lang="ru-RU" sz="1000" dirty="0" err="1">
                  <a:solidFill>
                    <a:srgbClr val="00703C"/>
                  </a:solidFill>
                </a:rPr>
                <a:t>к.ф-м.н</a:t>
              </a:r>
              <a:r>
                <a:rPr lang="ru-RU" sz="1000" dirty="0">
                  <a:solidFill>
                    <a:srgbClr val="00703C"/>
                  </a:solidFill>
                </a:rPr>
                <a:t>.,</a:t>
              </a:r>
              <a:r>
                <a:rPr lang="en-US" sz="1000" dirty="0">
                  <a:solidFill>
                    <a:srgbClr val="00703C"/>
                  </a:solidFill>
                </a:rPr>
                <a:t> </a:t>
              </a:r>
              <a:r>
                <a:rPr lang="ru-RU" sz="1000" dirty="0">
                  <a:solidFill>
                    <a:srgbClr val="00703C"/>
                  </a:solidFill>
                </a:rPr>
                <a:t>руководитель департамента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АО «СКБ» 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12"/>
                </a:rPr>
                <a:t>rsenkov@avtopromimport.ru</a:t>
              </a:r>
              <a:r>
                <a:rPr lang="en-US" sz="1000" u="sng" dirty="0">
                  <a:solidFill>
                    <a:srgbClr val="898989"/>
                  </a:solidFill>
                </a:rPr>
                <a:t> </a:t>
              </a:r>
              <a:endParaRPr lang="ru-RU" sz="1000" b="1" dirty="0">
                <a:solidFill>
                  <a:srgbClr val="005BAA"/>
                </a:solidFill>
              </a:endParaRPr>
            </a:p>
          </p:txBody>
        </p:sp>
        <p:pic>
          <p:nvPicPr>
            <p:cNvPr id="41" name="Picture 3" descr="D:\защита\IMG_4452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94" y="4614974"/>
              <a:ext cx="1360928" cy="1386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71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Цели </a:t>
            </a:r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проектной работы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231165" y="1340768"/>
            <a:ext cx="86409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005BAA"/>
                </a:solidFill>
              </a:rPr>
              <a:t>Общая цель </a:t>
            </a:r>
            <a:r>
              <a:rPr lang="ru-RU" b="1" dirty="0" smtClean="0">
                <a:solidFill>
                  <a:srgbClr val="00703C"/>
                </a:solidFill>
              </a:rPr>
              <a:t>– сформировать у участников проектной работы навыки использования теоретических (научных) знаний, приобретаемых в процессе обучения в ВШЭ, для разработки и реализации практических решений в сфере международного бизнеса.</a:t>
            </a:r>
          </a:p>
          <a:p>
            <a:endParaRPr lang="ru-RU" b="1" dirty="0" smtClean="0">
              <a:solidFill>
                <a:srgbClr val="00703C"/>
              </a:solidFill>
            </a:endParaRPr>
          </a:p>
          <a:p>
            <a:r>
              <a:rPr lang="ru-RU" b="1" dirty="0" smtClean="0">
                <a:solidFill>
                  <a:srgbClr val="005BAA"/>
                </a:solidFill>
              </a:rPr>
              <a:t>Прикладная </a:t>
            </a:r>
            <a:r>
              <a:rPr lang="ru-RU" b="1" dirty="0">
                <a:solidFill>
                  <a:srgbClr val="005BAA"/>
                </a:solidFill>
              </a:rPr>
              <a:t>цель </a:t>
            </a:r>
            <a:r>
              <a:rPr lang="ru-RU" b="1" dirty="0" smtClean="0">
                <a:solidFill>
                  <a:srgbClr val="00703C"/>
                </a:solidFill>
              </a:rPr>
              <a:t>- сформировать </a:t>
            </a:r>
            <a:r>
              <a:rPr lang="ru-RU" b="1" dirty="0">
                <a:solidFill>
                  <a:srgbClr val="00703C"/>
                </a:solidFill>
              </a:rPr>
              <a:t>у </a:t>
            </a:r>
            <a:r>
              <a:rPr lang="ru-RU" b="1" dirty="0" smtClean="0">
                <a:solidFill>
                  <a:srgbClr val="00703C"/>
                </a:solidFill>
              </a:rPr>
              <a:t>участников проектной работы компетенции по формированию рациональной структуры территориального распределения международного бизнеса.</a:t>
            </a:r>
          </a:p>
          <a:p>
            <a:endParaRPr lang="ru-RU" b="1" dirty="0">
              <a:solidFill>
                <a:srgbClr val="00703C"/>
              </a:solidFill>
            </a:endParaRPr>
          </a:p>
        </p:txBody>
      </p:sp>
      <p:sp>
        <p:nvSpPr>
          <p:cNvPr id="2" name="AutoShape 6" descr="http://%D1%83%D1%87%D0%B7%D0%B0%D0%BD.%D1%80%D1%84/wp-content/uploads/2017/03/1-1-768x5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repoHSE\2018\2018-2019 Проектная деятельность\ПР3_Разработка и развертывание стратегии на МР\Этап 1\защита 2018-12-25\Фото\Фото на сайт\LRM_EXPORT_240229474306272_20181226_14241189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11413"/>
            <a:ext cx="2324611" cy="174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repoHSE\2018\2018-2019 Проектная деятельность\ПР1_Особенности ведения бизнеса на МР\Этап 1\Защиты\Защита 1 этапа 2018-12-12\Фото (защита 1 этапа)\Фото на сайт\20181212_1745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r="2496"/>
          <a:stretch/>
        </p:blipFill>
        <p:spPr bwMode="auto">
          <a:xfrm>
            <a:off x="6169892" y="3811413"/>
            <a:ext cx="2281382" cy="17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АПИ\Фото\Итоговое_проектная работа_19.05.16\DSCN4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266" y="3982246"/>
            <a:ext cx="3006757" cy="225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675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latin typeface="Calibri" pitchFamily="34" charset="0"/>
            </a:endParaRPr>
          </a:p>
        </p:txBody>
      </p:sp>
      <p:sp>
        <p:nvSpPr>
          <p:cNvPr id="28678" name="AutoShape 2" descr="data:image/jpeg;base64,/9j/4AAQSkZJRgABAQAAAQABAAD/2wCEAAkGBwgHBgkIBwgKCgkLDRYPDQwMDRsUFRAWIB0iIiAdHx8kKDQsJCYxJx8fLT0tMTU3Ojo6Iys/RD84QzQ5OjcBCgoKDQwNGg8PGjclHyU3Nzc3Nzc3Nzc3Nzc3Nzc3Nzc3Nzc3Nzc3Nzc3Nzc3Nzc3Nzc3Nzc3Nzc3Nzc3Nzc3N//AABEIAJIAkgMBIgACEQEDEQH/xAAcAAEAAQUBAQAAAAAAAAAAAAAABgMEBQcIAQL/xAA3EAABBAIABAQEBAQGAwAAAAABAAIDBAURBhIhMQcTQWFRcYGRFCIjoTJCUtEVFnKxwfCissL/xAAZAQEBAAMBAAAAAAAAAAAAAAAABAECAwX/xAAiEQEAAgEEAgIDAAAAAAAAAAAAAQIDBBESIRMxQVEiYXH/2gAMAwEAAhEDEQA/AN4oiICIiAiIgIiICIiAiIgIiICIiAiIgIiICIiAiIgIiICIm0BERARNogIiICIiAiIgIiICIiAiIgLxeqMcc8Tf5fx4bW5X3ptiJruoaPVx9vb1P1Wa1m07Q1taKxvKtxRxfiOGogb83NO5u460X5pHe+vQe5Wrsv4vXrL3NqV5KsXpy8vNr5nf7aUSyAmt2JLFqV808h5nySO25x+axk1f2XpY9PWnvuUds03/AIkg4vnyT9HI3myn+WWdwP0OyF63iHMU3B1XLXY9dek7iPsTo/ZXvh94Zv4jDcllXyV8WD+m2Po+fXwPo339fT4q+8TOEG8PyR3cc1/+HTHkLCd+S/XbZ6kHROz6g+yz5MU24MTitEcoVML4t5KjIGZuuy9B6yRAMmH/AMu+XT5rbXD+fxnEVEXMTaZNH2cB0dGfg5vcFctWH91mPDyxxBBxKybhobewD8V5juWARevmnsB31677Lnm09ZjevTtiyT8uoUVnjchWyVVtmpIHxOJG+o6jv3V4vP8ASiJiY3gRERkREQEREBERAREQfMjgxhc4gNaNkn0C01lLMHF2Qs5DD34MgPSCIlssbB2/TcASPcbWxvEG0+nwRm5oiWyfg5GNcO4Lhyg/uuXoGyQSMlrySRSRnbJI3FrmH4gjqCrNLWe7QnzxFo2lN56vfoq3DnD5zmeq0HAiJ7uaYjoRGOrv7fVXmJyX+ZsbNNZa0ZamAbJY0AWYydCXQ/mB0HfMFT3w0wxrxz5WVmnTDy4d/wBHcn6nX2VOXLFccz8pMeOfJFZ9JvXhjrwMhhY1kcbQ1jGjQaB2AWJ4ygr2OGrzLlQW4OQOfCXluwCDvY6gjW9j4KHcSeIFuO7YrYZ0Mcdd5jdLI3mc9wOjr0A2q/AnHrs/fkwuYiiFp8bnRSRjTZgP4mkHsdfcA9lD4b1jnMLPLW08I9oUaXCrDscOl7gdgS5GVzPqBrf3VxZy75KzakTIa1Jp22rWjEcYPx0O5+e1X474fm4duCWHZx07iInf0O78h/4+P0USfa916OOKWiLQgv5InjMtj+G+Z8nMOxz3fpWm7YPg9o/5G/sFtFc44DIOrcQYyZh6ttxD6F4B/YldHKHV12vv9rdLP4cfoREUqkREQEREBERAREQRvxGhM/A2aaBvlquefk38x/2XOQr67rqu3BHarS15huOVjmPHxBGiucsjipMbkLFGdpD4JCz5gHofqNH6q7RzHcJNT1tKT+D3DbrmTsZSxsVYI3QcnpM546g/EAaPzI+C3QxjY42tY0Na0aAA0AFpjgPxMxmCpnD5KjNHHDK/lswDn59uJ/M3uNdum+gU/r+I3ClhnMzKgez4JGn7Fq4563m8zs6Y5rWvbTPHGNv8LZi1FcjeKkszn1rGvyPaSSBv0cOxB+Czng1gchf4kiz8sMkWOrRv8uR7SPOe4FoDfiACST27BbIl8ROHmjVeaewe2o4HD93aX3jeNqN+3FWbWssdK7laS0OH10V1tfNbHtxaR4a233ZrO4qvmsVZx9ofpzM0Ha6sd6OHuDormXItmx96zStAtmryuiePcHS6bOZxTWl7slSDR3JsM/utAeJVePJ8dXrGKkikqytjcZmPBaXcoDvn2WuktaJmrbPFZjdYcIwuyHEdCNvUNnY5x+H5hr9108tK+FGEYMzGYwXMrjzZnn+Z3Zo+5/ZbqTVz+UQxpu4mRERSKRERAREQEREBERB4RtQPxF4ZN0f4tSYXTxN5Z2Du9o7OA9SP9vkp6vCFvjvNLcoaZKRevGXJGTruq5adjh0c7nafiD/0j6K7pnstz8feGsWcYbWJMde43Z8t3Rj/AG9t/ZagtYy/h7X4bK1Jas29Bsg6O/0nsfovTx5a39I70tX2ylI9Qsvl8gcLwq6xE/luZGR1aBwPVkTQDK4fPbW791haR6he+ITiMLww7+QMtg/6vMbv9i1b5PUQ44q73R6u5rdcrWjXwCytLzZ5Y4YGPllkcGsYwbLiewAVpwzgcvxFKI8RRknbzadN2iZ83Hp9Bs+y3vwLwFU4ZYLNl4tZJw6y6/LH7MHp8+59uy5ZM9ccft3jDNpZHgnh4cP4dsUvKbcx57D29t+jR7D+6kS8Xq8y1ptO8ra1isbQIiLDIiIgIiICIiAiIgIih3EXGFrE5O/WhoVpoaNeOeV0loxveHbHKxvKQ53TtsdwgmB6qlYrQWYjFZhjljPdkjQ4fYqPXOIr0uSfj8HjGWZ4IGT2PxM3kiMPG2sGgdv16dB7qztccNOMxVqjVhEuQe6MC9Y8mKF7f4mueAeu+g6dUGTk4L4bkdzHEwMPf9PbP/UhVxwtgvKhifi60rIHukiEzfM5HHWyObfwCp5bM2MbiK9l1Nk1yXRNeKQkaDS9/K7XXTWu106nQ6b2mQymQhvUoqdenNBecWwSPncO0ZfsgNP9J1o/BbcrfbWK1juIZmONkbGxxNaxjRoNaNAD5KosA/L35GXJ6NGKavTe6N/NMWvlcwfnEY1rodgbI2Qew6r7i4ginzNSlHHuC1VbPFPza2XBxa3Xu1jz9Fq2ZxFiOH8wMxHakbEGMhn5GEO3zsLWua76tcCsugIiICIiAiIgIiICIiAohn+C25m9lbcliJslutFFWeYdvqyMJPOHb312Og127qXogi9rh/Ksyb8niMnXrWrMDIbnnVTIx5aNB7QHDR79yQqU/CtuHh+vh8ZapeS0PFj8fT8/zS47LwA5ujsk+vdS1EEcocLxV4sdXsWJbEFCqYYxtzHFxI5nEg/AAAfNVqWElrx4eN9kPbjZJC38h/PGWvYxvfuGubs+vL6bWdRBgZMRfjF6Chdihq3JHSHnhLpIXP8A4+Q7AOzsjY6EnuOio3uGBNFLHVsmtqCvDWcxu3Q+UX9R167a8tUkRBjcZjRjrN18Th5VmSNzIw3XlhsbWa/8Ask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7463"/>
            <a:ext cx="1284288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 descr="http://www.gazprom.ru/f/1/global/i/gazprom_logo_1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3714750"/>
            <a:ext cx="1352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8" descr="http://www.rosneft.ru/img/sys/h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2686050"/>
            <a:ext cx="1409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ОАО &quot;ЛУКОЙЛ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2357438"/>
            <a:ext cx="1571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2" descr="CBR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3588" y="2489200"/>
            <a:ext cx="10699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4" descr="http://www.logobank.ru/images/ph/ru/v/vt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4022725"/>
            <a:ext cx="12588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6" descr="ОАО «Мотовилихинские заводы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5072063"/>
            <a:ext cx="1762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8" descr="АВТОВАЗ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50" y="2786063"/>
            <a:ext cx="15970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0" descr="КАМАЗ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1500" y="2349500"/>
            <a:ext cx="1285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2" descr="Ростех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4500" y="271462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4" descr="Дополнительная комбинация цветов&#10;   логотип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48550" y="1357313"/>
            <a:ext cx="11953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6" descr="На главную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72113" y="3643313"/>
            <a:ext cx="12430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8" descr="http://mvd.ru/media/mvd-2014/img/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81675" y="1362075"/>
            <a:ext cx="1362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Minfin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625" y="1309688"/>
            <a:ext cx="976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2" descr="http://www.haostemple.org/_fr/8/912333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88" y="2714625"/>
            <a:ext cx="10747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AutoShape 24" descr="data:image/jpeg;base64,/9j/4AAQSkZJRgABAQAAAQABAAD/2wCEAAkGBwgHBgkIBwgKCgkLDRYPDQwMDRsUFRAWIB0iIiAdHx8kKDQsJCYxJx8fLT0tMTU3Ojo6Iys/RD84QzQ5OjcBCgoKDQwNGg8PGjclHyU3Nzc3Nzc3Nzc3Nzc3Nzc3Nzc3Nzc3Nzc3Nzc3Nzc3Nzc3Nzc3Nzc3Nzc3Nzc3Nzc3N//AABEIAFoAmAMBEQACEQEDEQH/xAAcAAEAAQUBAQAAAAAAAAAAAAAABgEDBAUHAgj/xABAEAABAwMDAQUEBAoLAAAAAAABAAIDBAURBhIhMQcTQVFhIjKRoRRxgdEWM0JWdJSxstLwFRcjJTU2UlSCkrP/xAAbAQEAAwEBAQEAAAAAAAAAAAAAAgMEAQUGB//EADQRAAICAQIDAwsDBQEAAAAAAAABAgMRBBIhMVEFE0EUIjJhcYGRobHR8FPB4TNSYnLxI//aAAwDAQACEQMRAD8A7igCAIAgCAIAgCAIAgCAIAgCAIAgCAIAgCAIAgCAIAgCAIAgCAIAgCAIAgCAIAgCAIDDu1zo7PQS11yqGQU0Qy+R3yA8yegA5KlGLk8RONpLLIg3tVsDgHNpbs4HoRRnB+av8ln1XxI94iv9alh/2l3/AFM/enks+q+I3o3+mNTUepYp5aCCsjZC4NcamHu8kjPHPPh8QqrK3W8Mknk3arOhAEAQBAEAQBAEAQBAEAQBAEBw/tAucmqdTz0JprzUWa1uMTf6LphKXVAxuLs8DHLfP4lelp491Xuysvr0KJPdLBjievAwKjtLAHQCIfxKW1f4Hc+0yrbFdLjXQ0kNb2ixOkdjvKjbGxg8S5xdwFCbjFZaiFx6nX7JbjarbDSOq6msdGDuqKmQvkkJOSST+zwWCUt0s4wWpYM7POFE6MoBlAMoBnCAqgKZQDKAbggKoCmUBVAEAQBAcjrbHTUOrqrT1yq62gtl3qTX26po5u7InIxJETgjnIwPRvmtym5VqcVlrg89OpU0k8PxN7/VbQfnFqT9fb/Aq/K3/Yvgd7v1mLctA11kpjdNL367y3Kl/tGQVtQJY52jqwtAHUfyOolHURm9tkVh9EccGuKZMNJX+n1LYqa5042d4NskR6xvHvN+Pyws9tbrk4ssjLcskI7d6moprTanU1RNCXVTgTFIWkjYfJadCk5vKKrnhcCDTab1TS6Ti1PHe5fopjbKWMrJWyMaTgHy8fNalbU7O72/JFW2ajuySKyfhD2jaOjpmXP6PWW6uw+pc9zDNGY+AS3xBPyB6qiar09ucZTRZHdOHMh+rrbfNK3WO3Vl5nmkkibKHRVMmACSMcn0WmqVdkXJR+hVNSi8ZOj6S7Or7a7/AEdfdb4amlgJeYWzyne7BxkO4wCQfsWO3U1yg4xjgvjXJPLZznS9vveqr3PbqK8TwSMY+XdLUSbcBwGOD6ha7JV1QUnEojulLGToWmOzi/26/UdddL99JpYH73QsnlO8gHb14xnB+xZLdTXKDjGOH7i6Nck8tm+1nYL3frvBFQ1Rp7eyAd4XSkNL9x/JHvHGOq8m6udklh8D6TsvX6TR0ylZDdPPDguXtfIhV0o7toS5074K7fvaZG92SGPAPLXNz/Poss1OiSeT6DTW6btmmSlDGOHrWeTTOrXe809ssj7nPkMEYc1ni5xHDR65XoTmox3M+L02knqNQqIc2/xkN7PqOvvFxn1Dc55nM3u7mPeQxz/E7emG9B6/Us2nUpSdkme723ZRpqo6OmKz4vCzj29XzOjjoth8wEAQBAarUmn7fqO2PoLlFvjJ3Me04fE4dHNPgVOuyVcsxOOKawyMN0JfGtDRru84AwOB96u7+H6aI7H1K/gNfPz7vPwH3p38P00Nj6m00RpM6UiroxcZa1tXMJj3kYbtfjDjwfHj4KF13etPGMCEdpEe37/B7T+lu/cK0aD05ewhf6JB57BrGXRMde+qfNYmwiZtOKonbGOhLOmB1wtSspVuMecVbZ7efA6J2JXa31VhmttJSfRqmkcHzneXd9u6SZ/4kY8MBY9bCSnubzktpaccIiHbj/nWj/Qo/wB960aL+kyu700d2Z7oXlmo+Y9JWu9Xe/z02naz6JWBj3uk790XsBwBGWgnqRwvasnCFac1lGKCbk0iQ0eq9WaK1Oy33+skqoWOZ38Msneh0bvy2PPOcfswR5VOmm6vdBYLFOUJYkdZ1dqul07TR4YZ6uYExQg4GP8AU4+A+Z+OPEuuVS9Z7nZnZdmvm8PEVzf7L1/jIbabBedZXKO637MdFwQCNu9o6NY3wafM/NZo1zulunyPe1Ov0vZdL02k4z+j6t+L9SMfXF4jvmoY7WakUtto5TG+VwOA4ZD3Y9MFo+4qN9m+e3OEi3sjRy0mkeoUd1kllL1eC9/NmVcdVtob7a6WwXJrLHC2FsrWRjaAHnfklufdx0/apTu2zSg/NKdP2S7tNbZqa/8A2ecfDh445nR7VdaK7QOnt04nia7aXhpAz9o9VtjNSWUfLX6a3Ty2WxwzNUigIAgCAIAgCA5p2322vuVrtbLbQ1VW9lS5z208LpC0bDycDhbNFKMZvc8cCm5Nx4EJ+ndoMmm2abjsdbHQ90IOLdI15Z5Fx458eAtWNOp945cfaV5scduCe9kOj67TdJV1l2Z3VXWbAINwJjY3J5I4yS48egWTV3qxpR5ItqhtXEjPbJZrrcNX0s9Ba66qhbSRtMkFM97Qd7+MgYz0V2kshGppsrti3NNHaG+6vONJ842GDWOmrtNcLVYLh37mvizLbpXt2lwPkPIL2JOmyCjKXzMcd0ZZSNnQaR1ZrTUrLjqCjmpIXPaaiWePusMb+Qxh58Pq5yT5wldVTXtg8klCc5Zkb3Wlvu9Xq2rqIbXV1EMTo2w4pnvY5rWtOOByM5z9q+ZvjY7G8ZP0HsnUaSvQRrlYot5zxSfH+MGwi1LrnvGNdaZA0uAP93SDAypqzUZ5fIzT7O7GUW1bx/2RJKns/sdVVTVMrKnvJpHSPInIBLjk8far3pq28nlVdva2qEYRawljkQ2/6QFJqihorfQ10ltkMPfSBr3huZCH+3jAw3B9FmsoxNKK4Hu6Ptl2aKyy2cVYs4XBeHDh48Tp9ltVLZqBlFQsc2FhJG52SSTk5K3QgoLbE+Q1Ops1VrttfFmepFAQBAEAQBAEBqL5eG2qSma9kZbMXZfLIWNYGjJJIafP6vVSjHccbweJNSWtjahxle4U7tryyJxzh7mHbgc4cxwOOmE7uQ3I9y6itsNPLM6pG2JzmyANJc0ta55yOvRrj6pskxlFH6itjZHNfOW7S9r3GN2GFrntOTjjmN+PPb9SbJDcio1Dbjb21zJXOgc9zAWxuJy1rnO4x5NJUZ+Z6RbTTO57YfnHH1aE1+oIe87172927bzGRuO7aceeCoOcS1aS6WMLn9sh+obawkGo6NDjhh4Bc1oPxcPn5J3keoWjvfJfnP8AY8/hFbRG+QTO2s3ZPdu5295nHHP4p548vUJ3kMHfIr8pY+fXH3X4j1UX+307XummIDHbT7B65eD/AObvgneRRGOjum8RX5w+6Ln9N0vs47xzXSuia9kTi0ubncM+m13wKb4nPJrPknz8Hy+OUWor/bpmwvZK4tmcGtPdnqXBoz5Zc5oH1orIkpaS6Ocrl9s/RG3HQKZmKoAgCAIAgCAIDCuVqorm1ja6IyNbkACRzQQeCDgjIPiDwV1Sa5DBYGn7WHyOFKB3ri54D3AEndnjOBkvecDxOevK7vl1OYR4n01aKgSiWlc4Te//AGzx4EEDB4BDnZA65Xd8uowj2zT1qYWkUu7G735HO3bi4ndk+1y9/XONxwub5dRhF02mjNJHSujc+KPdsEkjnEZa5p5Jz0c4dfFRl53MsrslXxg8f9z9UWo7HRgyuka975JC/cZHAt9rd7OD7P2Yz4qOxFr1Vrxh8uH7cevvPZslvLpHOpmkyHLySfaPs9f+jfgmyPQ55TbhLdy/n7stmxUJkae6xEyCSERD3cPxu+QwPLJ81zu4kvK7Unx4tp59nIozT1vZI57WTe1g/j38HLjkHOQfad0PiU2JPIestaw38l6vsjIZaqNhJERGZHS43nAe4O3EDOBnc7OPEk9V3ait32Px8Me5cvoi2yx25ndbaf8AFOD25e48gtIzzzgtaRnOMDCbIknqbnnMuf8AP3ZslIoC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95" name="AutoShape 26" descr="data:image/jpeg;base64,/9j/4AAQSkZJRgABAQAAAQABAAD/2wCEAAkGBwgHBgkIBwgKCgkLDRYPDQwMDRsUFRAWIB0iIiAdHx8kKDQsJCYxJx8fLT0tMTU3Ojo6Iys/RD84QzQ5OjcBCgoKDQwNGg8PGjclHyU3Nzc3Nzc3Nzc3Nzc3Nzc3Nzc3Nzc3Nzc3Nzc3Nzc3Nzc3Nzc3Nzc3Nzc3Nzc3Nzc3N//AABEIAFoAmAMBEQACEQEDEQH/xAAcAAEAAQUBAQAAAAAAAAAAAAAABgEDBAUHAgj/xABAEAABAwMDAQUEBAoLAAAAAAABAAIDBAURBhIhMQcTQVFhIjKRoRRxgdEWM0JWdJSxstLwFRcjJTU2UlSCkrP/xAAbAQEAAwEBAQEAAAAAAAAAAAAAAgMEAQUGB//EADQRAAICAQIDAwsDBQEAAAAAAAABAgMRBBIhMVEFE0EUIjJhcYGRobHR8FPB4TNSYnLxI//aAAwDAQACEQMRAD8A7igCAIAgCAIAgCAIAgCAIAgCAIAgCAIAgCAIAgCAIAgCAIAgCAIAgCAIAgCAIAgCAIDDu1zo7PQS11yqGQU0Qy+R3yA8yegA5KlGLk8RONpLLIg3tVsDgHNpbs4HoRRnB+av8ln1XxI94iv9alh/2l3/AFM/enks+q+I3o3+mNTUepYp5aCCsjZC4NcamHu8kjPHPPh8QqrK3W8Mknk3arOhAEAQBAEAQBAEAQBAEAQBAEBw/tAucmqdTz0JprzUWa1uMTf6LphKXVAxuLs8DHLfP4lelp491Xuysvr0KJPdLBjievAwKjtLAHQCIfxKW1f4Hc+0yrbFdLjXQ0kNb2ixOkdjvKjbGxg8S5xdwFCbjFZaiFx6nX7JbjarbDSOq6msdGDuqKmQvkkJOSST+zwWCUt0s4wWpYM7POFE6MoBlAMoBnCAqgKZQDKAbggKoCmUBVAEAQBAcjrbHTUOrqrT1yq62gtl3qTX26po5u7InIxJETgjnIwPRvmtym5VqcVlrg89OpU0k8PxN7/VbQfnFqT9fb/Aq/K3/Yvgd7v1mLctA11kpjdNL367y3Kl/tGQVtQJY52jqwtAHUfyOolHURm9tkVh9EccGuKZMNJX+n1LYqa5042d4NskR6xvHvN+Pyws9tbrk4ssjLcskI7d6moprTanU1RNCXVTgTFIWkjYfJadCk5vKKrnhcCDTab1TS6Ti1PHe5fopjbKWMrJWyMaTgHy8fNalbU7O72/JFW2ajuySKyfhD2jaOjpmXP6PWW6uw+pc9zDNGY+AS3xBPyB6qiar09ucZTRZHdOHMh+rrbfNK3WO3Vl5nmkkibKHRVMmACSMcn0WmqVdkXJR+hVNSi8ZOj6S7Or7a7/AEdfdb4amlgJeYWzyne7BxkO4wCQfsWO3U1yg4xjgvjXJPLZznS9vveqr3PbqK8TwSMY+XdLUSbcBwGOD6ha7JV1QUnEojulLGToWmOzi/26/UdddL99JpYH73QsnlO8gHb14xnB+xZLdTXKDjGOH7i6Nck8tm+1nYL3frvBFQ1Rp7eyAd4XSkNL9x/JHvHGOq8m6udklh8D6TsvX6TR0ylZDdPPDguXtfIhV0o7toS5074K7fvaZG92SGPAPLXNz/Poss1OiSeT6DTW6btmmSlDGOHrWeTTOrXe809ssj7nPkMEYc1ni5xHDR65XoTmox3M+L02knqNQqIc2/xkN7PqOvvFxn1Dc55nM3u7mPeQxz/E7emG9B6/Us2nUpSdkme723ZRpqo6OmKz4vCzj29XzOjjoth8wEAQBAarUmn7fqO2PoLlFvjJ3Me04fE4dHNPgVOuyVcsxOOKawyMN0JfGtDRru84AwOB96u7+H6aI7H1K/gNfPz7vPwH3p38P00Nj6m00RpM6UiroxcZa1tXMJj3kYbtfjDjwfHj4KF13etPGMCEdpEe37/B7T+lu/cK0aD05ewhf6JB57BrGXRMde+qfNYmwiZtOKonbGOhLOmB1wtSspVuMecVbZ7efA6J2JXa31VhmttJSfRqmkcHzneXd9u6SZ/4kY8MBY9bCSnubzktpaccIiHbj/nWj/Qo/wB960aL+kyu700d2Z7oXlmo+Y9JWu9Xe/z02naz6JWBj3uk790XsBwBGWgnqRwvasnCFac1lGKCbk0iQ0eq9WaK1Oy33+skqoWOZ38Msneh0bvy2PPOcfswR5VOmm6vdBYLFOUJYkdZ1dqul07TR4YZ6uYExQg4GP8AU4+A+Z+OPEuuVS9Z7nZnZdmvm8PEVzf7L1/jIbabBedZXKO637MdFwQCNu9o6NY3wafM/NZo1zulunyPe1Ov0vZdL02k4z+j6t+L9SMfXF4jvmoY7WakUtto5TG+VwOA4ZD3Y9MFo+4qN9m+e3OEi3sjRy0mkeoUd1kllL1eC9/NmVcdVtob7a6WwXJrLHC2FsrWRjaAHnfklufdx0/apTu2zSg/NKdP2S7tNbZqa/8A2ecfDh445nR7VdaK7QOnt04nia7aXhpAz9o9VtjNSWUfLX6a3Ty2WxwzNUigIAgCAIAgCA5p2322vuVrtbLbQ1VW9lS5z208LpC0bDycDhbNFKMZvc8cCm5Nx4EJ+ndoMmm2abjsdbHQ90IOLdI15Z5Fx458eAtWNOp945cfaV5scduCe9kOj67TdJV1l2Z3VXWbAINwJjY3J5I4yS48egWTV3qxpR5ItqhtXEjPbJZrrcNX0s9Ba66qhbSRtMkFM97Qd7+MgYz0V2kshGppsrti3NNHaG+6vONJ842GDWOmrtNcLVYLh37mvizLbpXt2lwPkPIL2JOmyCjKXzMcd0ZZSNnQaR1ZrTUrLjqCjmpIXPaaiWePusMb+Qxh58Pq5yT5wldVTXtg8klCc5Zkb3Wlvu9Xq2rqIbXV1EMTo2w4pnvY5rWtOOByM5z9q+ZvjY7G8ZP0HsnUaSvQRrlYot5zxSfH+MGwi1LrnvGNdaZA0uAP93SDAypqzUZ5fIzT7O7GUW1bx/2RJKns/sdVVTVMrKnvJpHSPInIBLjk8far3pq28nlVdva2qEYRawljkQ2/6QFJqihorfQ10ltkMPfSBr3huZCH+3jAw3B9FmsoxNKK4Hu6Ptl2aKyy2cVYs4XBeHDh48Tp9ltVLZqBlFQsc2FhJG52SSTk5K3QgoLbE+Q1Ops1VrttfFmepFAQBAEAQBAEBqL5eG2qSma9kZbMXZfLIWNYGjJJIafP6vVSjHccbweJNSWtjahxle4U7tryyJxzh7mHbgc4cxwOOmE7uQ3I9y6itsNPLM6pG2JzmyANJc0ta55yOvRrj6pskxlFH6itjZHNfOW7S9r3GN2GFrntOTjjmN+PPb9SbJDcio1Dbjb21zJXOgc9zAWxuJy1rnO4x5NJUZ+Z6RbTTO57YfnHH1aE1+oIe87172927bzGRuO7aceeCoOcS1aS6WMLn9sh+obawkGo6NDjhh4Bc1oPxcPn5J3keoWjvfJfnP8AY8/hFbRG+QTO2s3ZPdu5295nHHP4p548vUJ3kMHfIr8pY+fXH3X4j1UX+307XummIDHbT7B65eD/AObvgneRRGOjum8RX5w+6Ln9N0vs47xzXSuia9kTi0ubncM+m13wKb4nPJrPknz8Hy+OUWor/bpmwvZK4tmcGtPdnqXBoz5Zc5oH1orIkpaS6Ocrl9s/RG3HQKZmKoAgCAIAgCAIDCuVqorm1ja6IyNbkACRzQQeCDgjIPiDwV1Sa5DBYGn7WHyOFKB3ri54D3AEndnjOBkvecDxOevK7vl1OYR4n01aKgSiWlc4Te//AGzx4EEDB4BDnZA65Xd8uowj2zT1qYWkUu7G735HO3bi4ndk+1y9/XONxwub5dRhF02mjNJHSujc+KPdsEkjnEZa5p5Jz0c4dfFRl53MsrslXxg8f9z9UWo7HRgyuka975JC/cZHAt9rd7OD7P2Yz4qOxFr1Vrxh8uH7cevvPZslvLpHOpmkyHLySfaPs9f+jfgmyPQ55TbhLdy/n7stmxUJkae6xEyCSERD3cPxu+QwPLJ81zu4kvK7Unx4tp59nIozT1vZI57WTe1g/j38HLjkHOQfad0PiU2JPIestaw38l6vsjIZaqNhJERGZHS43nAe4O3EDOBnc7OPEk9V3ait32Px8Me5cvoi2yx25ndbaf8AFOD25e48gtIzzzgtaRnOMDCbIknqbnnMuf8AP3ZslIoC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96" name="Picture 28" descr="ВТБ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28813" y="4000500"/>
            <a:ext cx="14684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" descr="File:BMW.sv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850" y="4005263"/>
            <a:ext cx="957263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8" name="AutoShape 4" descr="data:image/jpeg;base64,/9j/4AAQSkZJRgABAQAAAQABAAD/2wCEAAkGBwgHBgkIBwgKCgkLDRYPDQwMDRsUFRAWIB0iIiAdHx8kKDQsJCYxJx8fLT0tMTU3Ojo6Iys/RD84QzQ5OjcBCgoKDQwNGg8PGjclHyU3Nzc3Nzc3Nzc3Nzc3Nzc3Nzc3Nzc3Nzc3Nzc3Nzc3Nzc3Nzc3Nzc3Nzc3Nzc3Nzc3N//AABEIAFoAWgMBEQACEQEDEQH/xAAbAAACAgMBAAAAAAAAAAAAAAAABAIDAQYHBf/EAEMQAAIBAwEDBwgIBAQHAAAAAAECAwAEEQUSITETNUFRYbLRFBVVcXN0gZQGIiMyVJOhsUJSYpGCkqLwBxYlQ5XS0//EABsBAAIDAQEBAAAAAAAAAAAAAAADAQIFBAYH/8QAMxEAAQMBBQYDCAIDAAAAAAAAAQACAxETITFRcQQFEjIzQVKRsSIjYaHB0eHwBoEUQvH/2gAMAwEAAhEDEQA/ANf1vUL1db1FVvblVF3KABMwAG2e2vSxRsMbbhgFgSyODyAUn5yv/wAddfnN40yzZkFS0fmjzlf/AI66/Obxos2ZBFo/NHnG/wDx11+c3jRZsyCLR+aYt31m5TlIZr5o+Bk5Vgg/xE4qjrFtxAV2mV2FVP8A6t6SH/k4/wD3qPd+H5H7KfeZ/NBXXNktHPdzKOJgueVA9ewxxRWGtCANRRBtcapPzlfkZ8uuvzm8aZZsyCXaPzWfOV/+Ouvzm8aLNmQRaPzR5yv/AMddfnN40WbMgi0fmjzlf/jrr85vGizZ4Qi0fmuh6VcTtpdmzTSkmBCSXO/6orKkaA83LRYTwhaBrvPupe9y981qQ9NugWfN1HapGmJSnBDJcSrFCheRjgKP9/rUOcGipVmguNAmy9tZfVgEdzOOMzrmNT/Sp+9623dQ6Sujn43D9xTKtZcLylbi4mupOUuZXlfGAXbOB1DqHZV2tDRQBLc4uxVdWULIJVgykhgcgjiDQgGmCdF+Lj6upIZwf+8N0q9uf4vU2ewilWfDyXeiZacVz1Td2ptyrK4khkzycq8GxxHYRuyD+xBNmP4tVVzeHRL1dURQpXSdJ5qsvYJ3RWTJznVacfIFomu8+6l73L3zWlD026BcE3UdqkaYlp+c+QW3kybriZA1w3SqneI/7YJ+A6DlQ9t3EcBh9/smn2BwjFIU1JRQhFCEUIWcHZz0GqCRpeWA3hNMLxGJCLjcP6TNlcJHtQXILWs2BIBxU9Dr2j9RkdNQ9pN4xH7RQx3Y4Km5ge2neGTG0hxlTkHqI7CN4qzXBwqFVzS00KrqyhdJ0nmqy9gndFZMnOdVpx8gWia7z7qXvcvfNaUPTboFwTdR2qr0yNJL2Pll2oow0si/zKgLEfEDHxokJDbsVEYBdel5ZXmleWVtqSRiznrJ3k1cAAUCoTU1UalQpRo8jbEas7dSjJqCQMVIBKHQocNjPUDmgGqCKKcMRc5P3f3rL3jvJuzDgZe/0XoNzbldtrrWW6MfPT7qVzgFBjcOiufcnE5skjjUkrr/AJTwMfDCwUABu/dE5BpqXul3l7aM4eyCtPFJvyjHZ2lI6jjII+JrXMha8Nd3wXmRGHMLm9lRdfbafa3HFkLQOevZwVJ+Bx6kqzbnlv8Af3/fiodewO/pJ0xLXSdJ5qsvYJ3RWTJznVacfIFomu8+6l73L3zWlD026BcE3Udqo2B2YNQYcRbYHxkjB/Qmh+LdfoVDDQO0SYGTgfpTFQLYn+jyaNZRXv0kZ4nmG1b6fGcTSDrckfZr8CeyuS3Mri2Lz7fldNgI28UnkvIur+SdTFGkdvb9EEIwvxPFj2sTT2xgXm8pLnk3C4KqGLa+s33f3rL3lvMQCzj5vT8r0G5dxu2siaYUj9fx8fJNAY3CvKOcXGpxX0BrWsaGtFAFK00q81a6MVlDthFzJIx2UiXrdjuUV6jdL2xbJxO7krwP8jDpdv4R2aPv9U7qd9Z2GlvoukS8usrq99eYwJ2X7qIP5FO/J3k7+FaUbHPfavuyGX5WFI9rWWbP7K8yLfpF12XEJ/0yU09QaH6JY6Z1H1SdMS10nSearL2Cd0Vkyc51WnHyBaJrvPupe9y981pQ9NugXBN1HaqOl/Xlnt8ZM9u6j1gbaj4lQPjUS3AHIoivJGa3P/g7pllfa1c3V0Fea0RWgjbrJOXx2YH+b1Vxbxkc1gaO669gY1ziT2T/APxJ+h2uahr8up2EJvLeVEUIjjbiwMYweIzk7us1TYtqiZHwOuV9r2eR7+Jt657JYT2ty8F5E0UyHZaNuIPVSN4b1bGOCE1J75fla25twunNttIowYDP8eq96L6L6gLZLi+ls9Mgb7rahNyRYdiYLH1YrE2fY5J3VdX1K9Jtm+Nn2VvBHQnyA/fgktRXRrWIR2eo3F9dbQ2pFgEcAHSBk7RPDfwrTm3Q4xVjbQj41J+ixdj/AJGRtFNodVpyFAPrTNI3eqXstnHp5uHFnEcrAv1VJJzlgPvHtOa0t2QNj2djiPaIWLvzaDJtsgBur9EhWksdOY5PR9+cz3G71Rqf/p+hpeMmg9f+JmEepSdMS10nSearL2Cd0Vkyc51WnHyBaJrvPupe9y981pQ9NugXBN1HapSCV4Jo5ojiSNg6nqIORV3AOFCqNNDVOXLPZXcd3p0ssCSDlIHicqyda5G/IOR/Y9NLaA5vC++iY6rTxNXqR/Tb6SJFsHWbkrjGDsk/3IzWftGyWnsQtAzOWg7n5LU2PaY4ve7SeLJo76nsPmV4Yu50l5WKaSOTOdtHIbPSc8abs27YIL6VOZVNu31tW13E8LchcPyqXZpHLuxZ24sxyT8a7wKXBZJJOKxUqEUIU4YpJ5kihQvI7BVUdJNQ4hoqVZoJNAr9RkQypBAwaG3Tk0YcH3ks3xYkjsxVIwaVOJVpDfQdkrTFRdJ0nmqy9gndFZMnOdVpx8gWia7z7qXvcvfNaUPTboFwTdR2qRpiUmrSePk2trra8nc7QZRkxN/MB09RHSO0DC3NNeJuPqmMI5XKu6tZLZl5TDI4zHIhysg61PT+46cGrNcHKHNLcVTVlRFCEUIUo43lkWOJGd2OFVRkk9gqCQBUqQCcE67Jp8TxRsr3cilZJFOViU8VU9JPSeGNw4mlirzU4eqaaRindIU1KRQhdJ0nmqy9gndFZMnOdVpx8gWia7z7qXvcvfNaUPTboFwTdR2qRpiUihCYtryW3VoxsyQsctDINpGPXjoPaMHtqjmB1/dXa8tuVudOm3nyi1bpCgSp8MkEf6qr7wfH5K/u3fBRNpbZ+rqVtj+qOUH9EP71PG7w+n3VSxvZyzyWnxb3uZ5z/LDEEB/xMd3+U0VkPaimjB3qsSXxEbRWkS20TDDbJJdx1Mx347BgdlAjvq69QZOzRRKUxLRQhFCldJ0nmqy9gndFZMnOdVpx8gWia7z7qXvcvfNaUPTboFwTdR2qr0yz8vvFt9p1zHI/2ce2x2EZ8BcjJOzjj01Mj+BtVEbON1E9e6NFpzDy+7kRZD9kI7facjAJLKWGzjOMZJyD1Upkxfyj5pjoQzmKhPpMNmnKX12yxu2IDBDyhlXZVtvBZcDDr27yMbqlsxfc0a1Q6EMvcVOTQmVbZkuFfyzZFoNnBmZm2cYzuA6SesDfvxUbRjdhipMGF+OCri0qG8d4NMu2ublN+wYdhZBnBKNtHPHO8LuyeyrGUtveKD9xVbIOuaalSi0m1nv1sbfUC0+2UZ2h2Yt2dohtrOBg8QN1QZnNZxlt2qkQtLuAG9YtNCuJ7V7iVlgSOdopNsHKbKMznA6guO0nFS7aGh3CL/25DYHEVKLbSIr1duwu2aONvtzPDyZiXZZtvAZsjCt05zjdvqHTFlzhohsQcKtKSuktFCm0uJpck7QlhEZHaMM2aa0v/wBglODRylL1dVXSdJ5qsvYJ3RWTJznVacfIFomu8+6l73L3zWlD026BcE3Udql7O5e0mMsYBYxSR8eG2jIT8A2al7A4UKqxxaahMQX8YtUtry0W5jiZmiPKFGTaxkZHEEjOPXgjJqrozxcTTRXbIKUcKq6TWPKV2L+0jnjVtqJUcx8kNlV2Vx/DhFGDk7uO85qIeHkNFa24rnCqy2uTlIkWKNFgCm3AJPIurZDKSTv6CDkEAZ3gEAgF9+OPxRbnLBYGriBnl0+zitLmTc0sbsdkZyQgP3c47d27dRY1ucahFtS9ooViTVIWklmj0+GO4lWRXdZG2RtqynZXO77x6+zFAidShdd9kGUYgXq7/mK7JcvFA4eNUdWBwwAYMTg8W5R8n+rdiq/4zc/38UUjaHZKqPWPJQF0+0jgjZtqVWdpOV3Muyc/w4ZhgYO/juGLGHiveaqttw8ook7ua3lCi2tFt8ZLHlGcn+/Af7zTGNcOY1VHuacBRL1dUXSdJ5qsvYJ3RWTLznVacfIFsdzoukyXUzvpdkzNIxZmt0JJzx4VzNmk4R7R8090bK4KvzFo/omw+WTwqbaTxHzRZsyCPMWj+ibD5ZPCi2k8R80WbMgjzFo/omw+WTwotpPEfNFmzII8xaP6JsPlk8KLaTxHzRZsyCPMWj+ibD5ZPCi2k8R80WbMgjzFo/omw+WTwotpPEfNFmzII8xaP6JsPlk8KLaTxHzRZsyCPMWj+ibD5ZPCi2k8R80WbMgjzFo/omw+WTwotpPEfNFmzIIOhaPjmqw+WTwotpPEfNFmzIL1oNPskgjVbO3VQoAAiUADHqrnc91TemBraY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99" name="Picture 5" descr="C:\Users\F33C~1\AppData\Local\Temp\Rar$DIa0.942\Logo_FKA_eng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38" y="1357313"/>
            <a:ext cx="857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7" descr="Файл:Logo DB Schenker.sv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33863" y="4643438"/>
            <a:ext cx="25527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1" name="AutoShape 9" descr="data:image/jpeg;base64,/9j/4AAQSkZJRgABAQAAAQABAAD/2wCEAAkGBxQPEBQUDxQUFBQUFBQUFBQUFBQUFBQVFBQWFhQUFBQYHCggGBolHBQUITEhJSktLi4uFx8zODMsNygtLiwBCgoKDg0OFRAPFCwcFBwsLCwsLCwsLCwsLCwsLCwsLCwsLCwsNywsLCwrLCw3LCwsLCssLCw3LCwsNSwsLCw0LP/AABEIANYA7AMBIgACEQEDEQH/xAAcAAABBQEBAQAAAAAAAAAAAAAAAQIEBQYDBwj/xABHEAABAwEFBQUEBwYEBAcAAAABAAIDEQQSEyExBQZBUXEiMmGBkQdCUqEjYnKCkrHBFCQzQ9HwU3Oi4WOys8IVFhc0RIOT/8QAFgEBAQEAAAAAAAAAAAAAAAAAAAEC/8QAHBEBAQEBAAMBAQAAAAAAAAAAABEBAhIhMVFB/9oADAMBAAIRAxEAPwD2BCbVFUDkJtUVQOQm1RVA6qKpKpKoHVSplUtUDkJtUIHIqm1RVA5CbVFUDkVTaoqgchNqiqB1UVTapaoFSptUVQKlTapKoH1SJKoqgVFU2qKoOdUtUyqKqh9UJlUVQPRVMvIqgfVFUyqKoH1RVc7y4i0h3cq/7AvDzd3R5lBJvIvLk2OQ8GsH1jecPuty/wBSr9p7Zstk/wDd2tkZ5VYwno03nfNBa3kocsNN7TNmAkRm02gj/CbMR+YCgy+1Oyju7OtTvF8bR/zVSJXpFULzP/1dsw72zpR9yJSLL7W9nONHwuiPjGPzar46eWPRKoqqDZW91htNMKYV5YrwfwuNPkr5gBFWv/E0OH+m6fmsxS1SVQWke7XxYQ7zLXUPoSkYQ6t01I1bmHDqw5j0QOqiqZVFUD6oqmXkVQPqiqZVFUD6oqmVRVA+qKplUVVHKqLy5XkXkHWqLy5XkXkHW8kvLneXCS0EuLIgHOFLxOTIwcwXnnTRozPgMwEiadrBVxAHM8zoBzPgmB736DDb8UgN49IgQfxFpHIpIYA03ibz/jdqK6hjdGDpmeJK4bU2nHZo3STPDGN1J8dABqXE6AZlBJMLPerIf+JQj8Ao3zpXxWW2r7QmX3RWCM2yVg7bmuDLNCOctoPZA10yypULJ707wutAP7WXQ2cirbG19yWUHNrrZIO40jMRNqTXo9YLbG9b5GiOENjib3GMaGsb4sjGQP1nVceJWs5Y3prN4t6pX1/bba6h/wDj2AGGPI6G0PBkf5NIPNYyXb0bD+7WaGPOt97caTqXS3s+lFRPeXGpJJOpOZKaBnTidBxPRaT6srTt2eTvSvpyvED0rRQXTuOpJ81e7L3It1poY7M8NPvSUiHXt0J8gtLYvZBanfxp4I/Bt+Q/k0fNKeLzxspGhI6EroLU/i4n7Xa/5qr1OL2Mj37YfuwAfnIUS+xf4LZ+KCvzEgUp4vL2WgcWjq03T+o+S1G7u+1qsZGFKZGD+XLy5A1/XyVjtD2RWyPOGSGYcqujd6OFPmshtbYdqsR/eoJIx8Tm1YfASCrT6q3Em4973Q9osFuox/0U3wO4n6pW0c4PAvgOpmDo5vi1wzafEL5JgtBy5ilDWhFNKFevezvf1xuQWw1vZRSnR1Pdcfi0U3n8azr9esOLhzlbyyEzeh0kHhkcveOSaKObejN5prmOBBoQ4agg5EHRNZJxCbKxxJfBdbLxDso5gBS7JTQ0yDwCRlkR2Ths6qLy5wztmYXxgi64skjdk+J4pVjwOOYPIgggkEFJVB1vIvLleRVB1vJLy53kXkHSqLy5XkXkHDESYijX0Yiok30uIomIuFttRY0XAHPe4Mjacg57tKng0ZuJ4BpPBBJkmdI/DiNKUMklAcNp0DQcjIeAOQHaPAOmQxtY0NYKNHDMmp1c4nNzjqScyVwskAhYGNJdqXPPekee893iTw0AAAyAXUPUDbba2xMc95DWtBJJ4AaleP7070OllvnVhODGaERHS+4aGX1u6Z0NdR7Q9rlrcNh0I/HS80nwYCHfafHyXku0JQwVOZ4eJW+cY61D2lbXPcS8kk1OpOuZJ8Tz4qHZLK+d4ZCxz3uNGsYCSfIcPFXO6e60205SGdmNp+klIq1v1Wj3neHqvcd3N3bPs+O5Z2AEgB8hoZJCOLnfoMhwCbqZy873b9k0j6Pt8mGNcKMhz+jn91vQV6helbF3bstiH7tCxh+Ol6Q9ZD2vmrG+kvrNbdqpbyj30j5Q0VcQBzJAHqUVJDk4PUeNkj+4w0+J/wBGz1cKkeLQ5Qtr26OysJnnuvdURtjYKXqZAl9S4DUmjQACgt7yZI0OBDgHA5EEAgjkQVj9yd9G7QDo5AGWiLvtaaseAaX4yc6VpkdKjWq1WIgwW9vsvhnBksFIJdcP+S/wA/lnpl4cV5pZmSWaR8VpjcCCBLEcnAjuvY73XDVrxl1BIP0RfWc3w3aZb47zaNnYPo3niNcN9NWn5HMeNzWesp+4G3zNHgyuvPYAWv0xYz3X04HIgjgQdcidjfovCdlWt9hmZI4FpikuytOrWuIbID0ydlrdqvbYpg5oIzBFU3DnTdqPdF+9QgudG0C0RgEmaztqTdA1ljq5zeYvN94ESJHtIa+MhzHtDmOBqC1wqCDxBBqkgmuuqqbY8mBaLRYTkxoFpsvhDM43ox4MlDwBwa9o4LLS2xEYij1TS9USsRGIo97OhLWktLwHEBxa2l5wacyBUacwuNmtTZGNew1a4Ag8weqCbiIxFGvovoImIjEUXERiIiViLjYjiWlzvdgjDW/5k2bj4FrGtHSYrniLnu9MHC0O+K1TD/8AKkI+UQQXmIgyCh5DX9VGMig7etJjsdoe3VsEpHURuRXmO1Ld+1vfMTkXvawV91riCR1fePS6OCzGztmP2lbRDFk33ncGRtPbf8wBzJC7sbh2Frzwabv3nGnzdVeg+zbYoslkD3D6WcB7jxDCPo2ehr1cVrfTGe2s2TYY7JC2GBt1jBQcyeLnHiTqSpeIouIkxFlpLxFyNqBlbE2hkc1zgC4NAY0gFzidBUgZVJ4A0NOWIvLN+7fKNog0MZYxoheOLQS68Kai85wI/s3Mqbse0MsI/mS/diA9DI+tR0a1donRxmsTAHaX3VfJTlfdUgeFaLO7qbY/a7JHI7vUIcPrNNHfMK0dKoqdLaC7UrxLe7bbp7XIG1dcyJ91o92No9HO5nLRufrc9opG88muPyK8K2c8iyPlcAal8jqjNxrTXXUfNaxOhu5bZhtCzNgreMzb1OLT/EveFwvJXu+IsZuPsBlkhbK9oNolbekfTNof2sNvIDKvMjpTUYim+zMmJeIi+omIkxFFZ/fHZDZDiAd8YcnjUUY4+PD8PJWns92iZrDGH96OsTq61jN3P0C7W1t+NzeYNOvA+tFT7kAxTWxmgxmyD/7YmO/Oqv8AE/ral6qd5QWy2O1t/kyOgmI4QWkBt53g2RsZrwFVOL1x2ntB9ms8s0Rbejjc6jyWsIAqQXcFGkxtXi81pI+LJrDTjfdq3xaHdFQ7Y3vsdirjzhzx/KgqXdDJ3vNoYvKt5987XanFtpmMbeMUBpX7UnEdMllhaafw2Bvie071OXyWs5Y3t6rNvxFbrRZpI4XwizSPrUCksM4DJaHi8EMdQ5mh1K1mxJaCVmoZM4tI0cyUNmaWnl9IR5L53keSauJJ5kkleieyvbEktpmZISQYmEa0GG6mfCpvnrRNwza9VxEYii4iTEWWkPFS4qh4iMRVEt01ATyFfRQt0bT2bQ3i21Wiv3pXOHyKVz6gjnksru1tfDt8jH5CejukgFHD1BRK9ExUy2w49nmiGskUjB1cwgfMqO5yfZrRdcDyKjTzK1WDE2CJG6ta0no2S65ekMcAABoAAPJcLHsNpZbrCe5Jfng4fQ2mpoPsS32nl2eaibPtBfEwuFHXRfB1a8Cj2nxDgR5K/U+LLFRiqHiIxEKmYqqd49mNtcWY7cZD43cQ4ZlvQgUPlyUnFSiRBw3PYIY54xoy0zAdKin5q+fIs9sN+do8bTL+YVqZU0wu0JqQyfYd+RXkLG02cB8QaPxyD+q9Q2tLSCQ8mkrzieG5Zo4zqHQMPW+xXE16m2Sgp4JcVcb2YA1Og1J8ANSeilSWTDbftD2QMGZMho7yjGfk4t81lTA8k0Gvgpdmsb3i9o3i40DR94mnkDXwWR2t7R7LZwWWKI2l4999BEPLQjlW8RzWB3i3xtdtJ/aJnBv+HGS1tOXMqwr1XbG9dgsWUkpmkH8qDPPkZCK+YDSuG6e9n/iBlEcDII4yDQd9znCl57tXGjRmSdF4YX8sh4fqV6b7I2XYZ385Gt/CwH/uViV6PiKv3ofWwWoc4JR6sK6YqrN47TSzSAaljwPwOP6KNPHrdZncWuNSBGQCb1TRrQeOuQVjs7cu1zULmthbzkPa8mNqfWiuHVbaIGjRloib5gf7FbjEWt3WMzGX2Z7PrOzOd75jyrhs9Bn81r7BZYrO27BGyNvJrQK+JpqfErjiJRKstJ2KkxVCxkuKhULGRjKux0mOqiyxV5/vfGYbTfbleOIwjga9sdb2f3gtfjKs2/YhaYropfb2mHx5HwOnpyVxNxe7p7xNtkYDiBK0doc/rDwV1LULwiC1PgfeYSx7T0II1B/ovRN39+2SAMtXZd8XAqbhmvQLHPiXKENmiLjC9xIab4AkglIzw3gCutC1rqEtS7ZsN4GWJrmkH6aIgX43nM1AyNdaioPeBINVSx2hj+1G4EeBV3s/bNKCUF10Ua8Gj2g6tqcnN43XVFQDSoCjTPGVNxlqrTsSC09qJ4a455UaSfGNxu+YcOirZdzZx3HMd1vA/wCkOHzSkVGKgSqyG6Fp/wCEOr6fonf+VyzOe0QsHGji5WoptlPpi+Mz3etCp5nVXLdie8Me17bxIc2tD0r+aT9qVFvHZTag6FrgzEaW3yCQ3LvEDUKvtmyNnWCNn7faMR7Lri2Jzm33szBrrStDQCviVX7UmLoXUe9mVS6M0dRoqQPIFeaT2wVqwXncXvJc4+qhXom0vaW8BzdmwNgacjK/vuHNxNXu8ysHtPar53XrRK+Z3InsDoNB81VySl3eNfy9OClWHZUs3cYafE7st9Tr5VVRxktJOQ7I5D+v9FzhidI66wFzjwaCT6BauwbqsGczi8/C3st9dT8lorLCyIUja1o5NAFevNBlNm7nSyZykRg+7k5568G+vkttuJHg7PirkZC6Q/eNG/6Q1RrXMcN4Z33DDZ9uU4bD5F9fJTpJWxhsbO6xrWN6NFB+SirY2lVm07VV1OEbHPd5kMA8w5/ouTbUqq0Wj6F7zrO/s/5UVWt8i50noqagwSl9rszdaOkkP3YzQ+pWxxVididq1vdwiiDPvPNf0K0uOoYscVGMq3HRjoLHGRjKtx0uMgr8ZGMoGKjFViVPxkYygYqMVIVD27skT9uOgk48n058j4/2Mq4OjJa4aatcP7p1C2uKuFqhZKKPaDyPEdChWastrunsSSRHqXN+Wau7Nt21tHZlZIPE5qFaNij3CD4OyPqNVENkczVj/KjvyRGlj3ntzdGj1C7He7aJGVGrJXgNS4dW0/VObK0+8fw1/VIXV/Pt23v79pDOjs/kq20zSP8A4lpkeftOAXBpr3WSO+6Gj1JKV9nkINGBvVwr8lU9tJsGb92ZU89epU7GVLsd9IGD+9VLxVGk+WW8xw5tk/6b15zZYsR7W1peIFeVSt5ZHXngcw8esT1h9l/xY/tNQauw7Jiiobt53xPz9BoFZYih4qMVCpuMlxVAxV0gN5wABPgNTwAHiSQB4kIVZ2Z2d86RdoeMj2lrB91he777Cov7RUo2jMGARtINKlxGhee8R4CgA8GhQxKGipNAM0Kk2qVxDY2d+UhjfvZE+Sj7atTQ663+HC243owa+ZqfNM2fPdY+1P7zqxWYch78nz9SOSpLVWVzYh7xq/waP7/JEXO7rS2Ivd3pXF56HJvyFfNWmMq9slBQaDIDklxUi1PxkYqgYqMVIVPxUYqg4qXFSFV5lSYqhYqMVVip2KgSqDioxUKnYqMVQcVGKhU3FRiKFioxUKm4qMVQsVGKhUzFTXyZKLipHS5IVKsMlIx/fFdsRV1kkowLoZUKutjuvTxjm4j1Y5YvZx+kZ1C1W78v71D9v/tcsnYzRzeoU1rPjT4qMVQhKgSqs1NxFc2cfs0V938R4NwcWgihd+YHU+BUXY9hAbjz5MB7DdDI4cB4cz/sotuthleXO4+gHAAcAikMlTUrjBGbZLhg3YWdqZ/ANGo/vUqM2/aZBDZ8ye87g0cc1aWtzIIhBAeyM5H/AOI4ca/COHqiou2toBxqBdjYAyNvJo0HU6nqVD2awtq93efmfAcAopdiOr7jdPrHmpWKjNTcVLiqCJUolQqdipcVQcVLioVOxUYqg4qMVCoGIi+uF5F5VEi+i+o95LeQd76L64XkXlR3vovqPeReQSL6TEXC8i8g730F+S4XkXkEiN9GhKXqOHZJLyguN3JP3yD/ADB86hZ6z6t6hW2xJrlqgdylYT0rmp79w9oCYsNlkaAa4jqNhu1qHYxNylPFTW8+Ky8tHszYrYmCe21aw5xxe/LyoODfE/NSYWWXZwBq21WkcdbPEfqg/wAQjmcuqodp7WfaJC55c954anwHgEZTNqbUdO6po1oFGtGTWNGgCgWaCS1OuQg095/6BT9l7uvnIMxus+AanqVpp2Ms8RbHdjaB2nnINH6lGoqWRNssZhgzcf4j+fMV+HmsztC1CQ3WHs+874jyb9X8102ttbEqyGrY+JOT5Ptcm/V9fCtBokTddw7klvrheQHKspAelxFGvJbyCRiJcRRryW8gkGRJiLheRVBxqhJVJVKp1UVTaoqgdVFU2qEodVFU2qKoFqlqmoShapzM9Eyqs7JBdZeGbzoBnd/v++KUQJcjTkmArtg1PxHk3tepGXzUyz7IkdwDB45lKRBY3j81aN2vPIwR4k0jRo2+4tHqaBTLNu+NX1d109FdWextYMgFN1cxQWXY0kv8Q3Rybr5laPZuyY4Rk0V5qPbNsRQauBd8Lcz/ALeaz20N5JJKiPsN5jvHz4eSL6avau347MKd5/Bg/XksRtTaslpdWR2Q0YMmt6DifFQa11SIlORVJVFVahaoqmpapQ4FFU1CUPqiqYlqgdeRVNqkqgRCRCilqhIhAIqkSoFqkQkQKiqEiBwWp2TshjomufV1cyCezXpxWVVnYttPjbdrl9mp/MIrWsgYwZABNktbGCpIA55U9Vk7Rtl7u76nM+mnyKr5ZXPNXEnqfyUK09q3jY3uAuPoPU/0VLbNsSy5F10fC3IeZ1Pqq9CoVCRKiBFUiECoSIQOqhNQgchIkQOqhIhAqEiECIQkUWFSpqVAIQkQKhCEAhIhAqKoSIQqEiEIVFUiVCBCRCEKiqRCEKhCEAhCRAqEJEC1QkSoQIQkQgQhCKEIQgEIQgEIQgEIQgEIQgEIQgEIQgEIQgEIQgEIQgEIQgEIQgEIQgEIQ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702" name="Picture 15" descr="ТрансКредитБанк логотип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41638" y="5405438"/>
            <a:ext cx="148748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19" descr="Логотип Citi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33938" y="5357813"/>
            <a:ext cx="80962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Picture 21" descr="ING bank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24125" y="4910138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5" name="Picture 25" descr="http://www.eureca-usrf.org/about/habs/Logo_mineconom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786063" y="1571625"/>
            <a:ext cx="18573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2" descr="http://www.daimler.com/Projects/c2c/cda/images/channel5/header_daimler.gif"/>
          <p:cNvPicPr>
            <a:picLocks noChangeAspect="1" noChangeArrowheads="1"/>
          </p:cNvPicPr>
          <p:nvPr/>
        </p:nvPicPr>
        <p:blipFill>
          <a:blip r:embed="rId25" cstate="print"/>
          <a:srcRect r="76608"/>
          <a:stretch>
            <a:fillRect/>
          </a:stretch>
        </p:blipFill>
        <p:spPr bwMode="auto">
          <a:xfrm>
            <a:off x="6572250" y="5214938"/>
            <a:ext cx="19161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7" name="Подзаголовок 12"/>
          <p:cNvSpPr txBox="1">
            <a:spLocks/>
          </p:cNvSpPr>
          <p:nvPr/>
        </p:nvSpPr>
        <p:spPr bwMode="auto">
          <a:xfrm>
            <a:off x="0" y="7858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 dirty="0">
                <a:solidFill>
                  <a:srgbClr val="00703C"/>
                </a:solidFill>
              </a:rPr>
              <a:t>Наши </a:t>
            </a:r>
            <a:r>
              <a:rPr lang="ru-RU" sz="2400" b="1" dirty="0" smtClean="0">
                <a:solidFill>
                  <a:srgbClr val="00703C"/>
                </a:solidFill>
              </a:rPr>
              <a:t>партнеры и клиенты</a:t>
            </a:r>
            <a:endParaRPr lang="ru-RU" sz="2400" b="1" dirty="0">
              <a:solidFill>
                <a:srgbClr val="007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467618" y="908001"/>
            <a:ext cx="8280846" cy="5544616"/>
            <a:chOff x="467618" y="980728"/>
            <a:chExt cx="8280846" cy="554461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3771" y="1916832"/>
              <a:ext cx="8000677" cy="12241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1763688" y="980728"/>
              <a:ext cx="5616624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00703C"/>
                  </a:solidFill>
                </a:rPr>
                <a:t>Особенности ведения бизнеса в разных странах </a:t>
              </a:r>
              <a:endParaRPr lang="ru-RU" b="1" dirty="0">
                <a:solidFill>
                  <a:srgbClr val="00703C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035818" y="2095751"/>
              <a:ext cx="2693331" cy="8648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продать</a:t>
              </a:r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716339" y="2095752"/>
              <a:ext cx="2693368" cy="8648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произвести/купить</a:t>
              </a:r>
              <a:endParaRPr lang="ru-RU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275856" y="4941168"/>
              <a:ext cx="2736230" cy="72008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5BAA"/>
                  </a:solidFill>
                </a:rPr>
                <a:t>Специализация</a:t>
              </a:r>
            </a:p>
            <a:p>
              <a:pPr algn="ctr"/>
              <a:r>
                <a:rPr lang="ru-RU" dirty="0">
                  <a:solidFill>
                    <a:srgbClr val="005BAA"/>
                  </a:solidFill>
                </a:rPr>
                <a:t>п</a:t>
              </a:r>
              <a:r>
                <a:rPr lang="ru-RU" dirty="0" smtClean="0">
                  <a:solidFill>
                    <a:srgbClr val="005BAA"/>
                  </a:solidFill>
                </a:rPr>
                <a:t>о сферам деятельности</a:t>
              </a:r>
              <a:endParaRPr lang="ru-RU" dirty="0">
                <a:solidFill>
                  <a:srgbClr val="005BAA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67618" y="3573016"/>
              <a:ext cx="2016150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Социально-экономические факторы</a:t>
              </a:r>
              <a:endParaRPr lang="ru-RU" sz="16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555850" y="3573016"/>
              <a:ext cx="2016150" cy="93610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Правовая и политическая среда</a:t>
              </a:r>
              <a:endParaRPr lang="ru-RU" sz="1600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732314" y="3573016"/>
              <a:ext cx="2016150" cy="936104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Прогноз,  изменения условий</a:t>
              </a:r>
              <a:r>
                <a:rPr lang="ru-RU" sz="1600" dirty="0"/>
                <a:t>, моделирование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644082" y="3573016"/>
              <a:ext cx="2016150" cy="936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Структура экономики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76038" y="1484784"/>
              <a:ext cx="1368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5BAA"/>
                  </a:solidFill>
                </a:rPr>
                <a:t> рынка</a:t>
              </a:r>
              <a:endParaRPr lang="ru-RU" b="1" dirty="0">
                <a:solidFill>
                  <a:srgbClr val="005BAA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03771" y="6165304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Предприятие 1</a:t>
              </a:r>
              <a:endParaRPr lang="ru-RU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6436419" y="6165304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Предприятие 3</a:t>
              </a:r>
              <a:endParaRPr lang="ru-RU" dirty="0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56099" y="6165304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Предприятие 2</a:t>
              </a:r>
              <a:endParaRPr lang="ru-RU" dirty="0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4427984" y="1475492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низ 26"/>
            <p:cNvSpPr/>
            <p:nvPr/>
          </p:nvSpPr>
          <p:spPr>
            <a:xfrm>
              <a:off x="4427984" y="3131676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низ 27"/>
            <p:cNvSpPr/>
            <p:nvPr/>
          </p:nvSpPr>
          <p:spPr>
            <a:xfrm>
              <a:off x="4427984" y="4499828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низ 28"/>
            <p:cNvSpPr/>
            <p:nvPr/>
          </p:nvSpPr>
          <p:spPr>
            <a:xfrm>
              <a:off x="4427984" y="5661248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59832" y="148478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5BAA"/>
                  </a:solidFill>
                </a:rPr>
                <a:t>Оценка   </a:t>
              </a:r>
              <a:endParaRPr lang="ru-RU" b="1" dirty="0">
                <a:solidFill>
                  <a:srgbClr val="005BA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32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План проектной </a:t>
            </a:r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работы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1412776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этап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412776"/>
            <a:ext cx="7200800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rgbClr val="005BAA"/>
                </a:solidFill>
              </a:rPr>
              <a:t>Работа в группах по специализациям – изучение теоретических положений по темам. </a:t>
            </a:r>
          </a:p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Применение приобретенных знаний к условиям ведения бизнеса в России (группа 1-3), тестовый пример (группа 4).  </a:t>
            </a:r>
          </a:p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Изложение </a:t>
            </a:r>
            <a:r>
              <a:rPr lang="ru-RU" sz="1600" dirty="0">
                <a:solidFill>
                  <a:srgbClr val="005BAA"/>
                </a:solidFill>
              </a:rPr>
              <a:t>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3356992"/>
            <a:ext cx="7200800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Применение </a:t>
            </a:r>
            <a:r>
              <a:rPr lang="ru-RU" sz="1600" dirty="0">
                <a:solidFill>
                  <a:srgbClr val="005BAA"/>
                </a:solidFill>
              </a:rPr>
              <a:t>в рамках сводных групп полученных знаний к оценке условий ведения бизнеса в выбранных парах </a:t>
            </a:r>
            <a:r>
              <a:rPr lang="ru-RU" sz="1600" dirty="0" smtClean="0">
                <a:solidFill>
                  <a:srgbClr val="005BAA"/>
                </a:solidFill>
              </a:rPr>
              <a:t>стран.</a:t>
            </a:r>
          </a:p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Изложение </a:t>
            </a:r>
            <a:r>
              <a:rPr lang="ru-RU" sz="1600" dirty="0">
                <a:solidFill>
                  <a:srgbClr val="005BAA"/>
                </a:solidFill>
              </a:rPr>
              <a:t>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5157192"/>
            <a:ext cx="720080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005BAA"/>
                </a:solidFill>
              </a:rPr>
              <a:t>Применение </a:t>
            </a:r>
            <a:r>
              <a:rPr lang="ru-RU" sz="1600" dirty="0">
                <a:solidFill>
                  <a:srgbClr val="005BAA"/>
                </a:solidFill>
              </a:rPr>
              <a:t>приобретенных знаний и навыков для решения актуальных задач предприятий реального </a:t>
            </a:r>
            <a:r>
              <a:rPr lang="ru-RU" sz="1600" dirty="0" smtClean="0">
                <a:solidFill>
                  <a:srgbClr val="005BAA"/>
                </a:solidFill>
              </a:rPr>
              <a:t>сектора</a:t>
            </a:r>
            <a:endParaRPr lang="ru-RU" sz="1600" dirty="0">
              <a:solidFill>
                <a:srgbClr val="005BAA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3356992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 этап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5157192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 этап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5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3C"/>
                </a:solidFill>
                <a:latin typeface="Arial" charset="0"/>
                <a:cs typeface="Arial" charset="0"/>
              </a:rPr>
              <a:t>Подход к выставлению оценок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21055" y="1353953"/>
            <a:ext cx="89297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5BAA"/>
                </a:solidFill>
              </a:rPr>
              <a:t>После каждого выступления </a:t>
            </a:r>
            <a:r>
              <a:rPr lang="ru-RU" b="1" dirty="0">
                <a:solidFill>
                  <a:srgbClr val="00703C"/>
                </a:solidFill>
              </a:rPr>
              <a:t>другие подгруппы оценивают ее по пятибалльной системе</a:t>
            </a:r>
            <a:r>
              <a:rPr lang="ru-RU" b="1" dirty="0">
                <a:solidFill>
                  <a:srgbClr val="005BAA"/>
                </a:solidFill>
              </a:rPr>
              <a:t>. При этом, </a:t>
            </a:r>
            <a:r>
              <a:rPr lang="ru-RU" b="1" dirty="0" smtClean="0">
                <a:solidFill>
                  <a:srgbClr val="005BAA"/>
                </a:solidFill>
              </a:rPr>
              <a:t>оценивая </a:t>
            </a:r>
            <a:r>
              <a:rPr lang="ru-RU" b="1" dirty="0">
                <a:solidFill>
                  <a:srgbClr val="005BAA"/>
                </a:solidFill>
              </a:rPr>
              <a:t>выступление в </a:t>
            </a:r>
            <a:r>
              <a:rPr lang="ru-RU" b="1" dirty="0">
                <a:solidFill>
                  <a:srgbClr val="00703C"/>
                </a:solidFill>
              </a:rPr>
              <a:t>5, 4, 3 балла</a:t>
            </a:r>
            <a:r>
              <a:rPr lang="ru-RU" b="1" dirty="0">
                <a:solidFill>
                  <a:srgbClr val="005BAA"/>
                </a:solidFill>
              </a:rPr>
              <a:t>, подгруппа отвечает на </a:t>
            </a:r>
            <a:r>
              <a:rPr lang="ru-RU" b="1" dirty="0">
                <a:solidFill>
                  <a:srgbClr val="00703C"/>
                </a:solidFill>
              </a:rPr>
              <a:t>3, 2, 1 вопрос </a:t>
            </a:r>
            <a:r>
              <a:rPr lang="ru-RU" b="1" dirty="0">
                <a:solidFill>
                  <a:srgbClr val="005BAA"/>
                </a:solidFill>
              </a:rPr>
              <a:t>соответственно по теме выступления. Неправильный ответ приводит к получению </a:t>
            </a:r>
            <a:r>
              <a:rPr lang="ru-RU" b="1" dirty="0">
                <a:solidFill>
                  <a:srgbClr val="00703C"/>
                </a:solidFill>
              </a:rPr>
              <a:t>штрафного балла </a:t>
            </a:r>
            <a:r>
              <a:rPr lang="ru-RU" b="1" dirty="0">
                <a:solidFill>
                  <a:srgbClr val="005BAA"/>
                </a:solidFill>
              </a:rPr>
              <a:t>при расчете итоговой оценки подгруппы. </a:t>
            </a:r>
            <a:endParaRPr lang="ru-RU" b="1" dirty="0" smtClean="0">
              <a:solidFill>
                <a:srgbClr val="005BAA"/>
              </a:solidFill>
            </a:endParaRP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>
                <a:solidFill>
                  <a:srgbClr val="00703C"/>
                </a:solidFill>
              </a:rPr>
              <a:t>Суммарная оценка </a:t>
            </a:r>
            <a:r>
              <a:rPr lang="ru-RU" b="1" dirty="0">
                <a:solidFill>
                  <a:srgbClr val="005BAA"/>
                </a:solidFill>
              </a:rPr>
              <a:t>выступающей подгруппы корректируется с учетом количества ее членов, пересчета в 10-ти балльную систему, штрафных баллов за неправильно отвеченные вопросы и </a:t>
            </a:r>
            <a:r>
              <a:rPr lang="ru-RU" b="1" dirty="0">
                <a:solidFill>
                  <a:srgbClr val="00703C"/>
                </a:solidFill>
              </a:rPr>
              <a:t>распределяется между участниками подгруппы самостоятельно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  <a:endParaRPr lang="ru-RU" b="1" dirty="0" smtClean="0">
              <a:solidFill>
                <a:srgbClr val="005BAA"/>
              </a:solidFill>
            </a:endParaRP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>
                <a:solidFill>
                  <a:srgbClr val="005BAA"/>
                </a:solidFill>
              </a:rPr>
              <a:t>В случае различия в оценке, преподаватели вправе скорректировать общую </a:t>
            </a:r>
            <a:r>
              <a:rPr lang="ru-RU" b="1" dirty="0">
                <a:solidFill>
                  <a:srgbClr val="00703C"/>
                </a:solidFill>
              </a:rPr>
              <a:t>оценку подгруппы на 4 балла в плюс или минус </a:t>
            </a:r>
            <a:r>
              <a:rPr lang="ru-RU" b="1" dirty="0">
                <a:solidFill>
                  <a:srgbClr val="005BAA"/>
                </a:solidFill>
              </a:rPr>
              <a:t>и </a:t>
            </a:r>
            <a:r>
              <a:rPr lang="ru-RU" b="1" dirty="0">
                <a:solidFill>
                  <a:srgbClr val="00703C"/>
                </a:solidFill>
              </a:rPr>
              <a:t>индивидуальную оценку на 2 </a:t>
            </a:r>
            <a:r>
              <a:rPr lang="ru-RU" b="1" dirty="0" smtClean="0">
                <a:solidFill>
                  <a:srgbClr val="00703C"/>
                </a:solidFill>
              </a:rPr>
              <a:t>балла </a:t>
            </a:r>
            <a:r>
              <a:rPr lang="ru-RU" b="1" dirty="0">
                <a:solidFill>
                  <a:srgbClr val="00703C"/>
                </a:solidFill>
              </a:rPr>
              <a:t>в плюс или минус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  <a:endParaRPr lang="ru-RU" b="1" dirty="0" smtClean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23511</TotalTime>
  <Words>1264</Words>
  <Application>Microsoft Office PowerPoint</Application>
  <PresentationFormat>Экран (4:3)</PresentationFormat>
  <Paragraphs>162</Paragraphs>
  <Slides>19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SkidbladniR</cp:lastModifiedBy>
  <cp:revision>1023</cp:revision>
  <cp:lastPrinted>2014-02-18T12:21:35Z</cp:lastPrinted>
  <dcterms:created xsi:type="dcterms:W3CDTF">2012-05-10T07:47:17Z</dcterms:created>
  <dcterms:modified xsi:type="dcterms:W3CDTF">2019-07-24T10:02:40Z</dcterms:modified>
</cp:coreProperties>
</file>