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60" r:id="rId5"/>
    <p:sldId id="261" r:id="rId6"/>
    <p:sldId id="262" r:id="rId7"/>
    <p:sldId id="268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281E"/>
    <a:srgbClr val="C08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1"/>
    <p:restoredTop sz="94696"/>
  </p:normalViewPr>
  <p:slideViewPr>
    <p:cSldViewPr snapToGrid="0" snapToObjects="1">
      <p:cViewPr>
        <p:scale>
          <a:sx n="83" d="100"/>
          <a:sy n="83" d="100"/>
        </p:scale>
        <p:origin x="118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415A97-0B21-AE4D-BA06-6B8CDD23B039}" type="doc">
      <dgm:prSet loTypeId="urn:microsoft.com/office/officeart/2005/8/layout/radial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EF2472E-6065-3543-AB98-083599166840}">
      <dgm:prSet phldrT="[Текст]" custT="1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4400" b="1" i="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rPr>
            <a:t>Grading criteria</a:t>
          </a:r>
          <a:endParaRPr lang="ru-RU" sz="4400" dirty="0"/>
        </a:p>
      </dgm:t>
    </dgm:pt>
    <dgm:pt modelId="{E5A097AD-8190-7B40-B124-4855EAE3B3A0}" type="parTrans" cxnId="{252727BA-3B86-3045-A058-00E8E9CB2CFE}">
      <dgm:prSet/>
      <dgm:spPr/>
      <dgm:t>
        <a:bodyPr/>
        <a:lstStyle/>
        <a:p>
          <a:endParaRPr lang="ru-RU"/>
        </a:p>
      </dgm:t>
    </dgm:pt>
    <dgm:pt modelId="{EA096545-0443-E049-A813-4FAB8A7A0508}" type="sibTrans" cxnId="{252727BA-3B86-3045-A058-00E8E9CB2CFE}">
      <dgm:prSet/>
      <dgm:spPr/>
      <dgm:t>
        <a:bodyPr/>
        <a:lstStyle/>
        <a:p>
          <a:endParaRPr lang="ru-RU"/>
        </a:p>
      </dgm:t>
    </dgm:pt>
    <dgm:pt modelId="{95E07F7C-487A-6447-A35A-5633CCE387D7}">
      <dgm:prSet phldrT="[Текст]" custT="1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buNone/>
          </a:pPr>
          <a:r>
            <a:rPr lang="en-US" sz="2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rPr>
            <a:t>Quality &amp; completion of the Project Head’s assignments</a:t>
          </a:r>
          <a:endParaRPr lang="ru-RU" sz="2800" dirty="0"/>
        </a:p>
      </dgm:t>
    </dgm:pt>
    <dgm:pt modelId="{1213BF44-EA79-7444-BF52-0B79BE487E7F}" type="parTrans" cxnId="{8401D014-D717-924B-A725-8055E51B1A15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C0DD0068-9608-1C42-82CD-36FD46306D95}" type="sibTrans" cxnId="{8401D014-D717-924B-A725-8055E51B1A15}">
      <dgm:prSet/>
      <dgm:spPr/>
      <dgm:t>
        <a:bodyPr/>
        <a:lstStyle/>
        <a:p>
          <a:endParaRPr lang="ru-RU"/>
        </a:p>
      </dgm:t>
    </dgm:pt>
    <dgm:pt modelId="{4FBFD069-4694-A94F-B287-288D2E848FFE}">
      <dgm:prSet phldrT="[Текст]" custT="1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pPr>
            <a:buNone/>
          </a:pPr>
          <a:r>
            <a:rPr lang="en-US" sz="2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rPr>
            <a:t>Timeliness in presenting both the midterm and final reports</a:t>
          </a:r>
          <a:endParaRPr lang="ru-RU" sz="2800" dirty="0"/>
        </a:p>
      </dgm:t>
    </dgm:pt>
    <dgm:pt modelId="{0B36D7B5-8516-AA45-B6CF-B185AECCA40E}" type="parTrans" cxnId="{8D1DEF8F-0039-E444-9D28-1CAA97979981}">
      <dgm:prSet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8E63F39-FC18-004A-A84E-FAD03EE42002}" type="sibTrans" cxnId="{8D1DEF8F-0039-E444-9D28-1CAA97979981}">
      <dgm:prSet/>
      <dgm:spPr/>
      <dgm:t>
        <a:bodyPr/>
        <a:lstStyle/>
        <a:p>
          <a:endParaRPr lang="ru-RU"/>
        </a:p>
      </dgm:t>
    </dgm:pt>
    <dgm:pt modelId="{F730677D-F1A0-C545-8B8D-35D0BE0757BB}">
      <dgm:prSet custT="1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2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rPr>
            <a:t>Non-triviality of the conclusions &amp; assessments</a:t>
          </a:r>
        </a:p>
      </dgm:t>
    </dgm:pt>
    <dgm:pt modelId="{1D4576A2-9923-9D4C-9692-C487D06770D1}" type="parTrans" cxnId="{A82E6B9A-8C1F-974F-80D2-E3487CF2E514}">
      <dgm:prSet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27D4CCBA-CC13-5A4C-BC00-F3A7278E6692}" type="sibTrans" cxnId="{A82E6B9A-8C1F-974F-80D2-E3487CF2E514}">
      <dgm:prSet/>
      <dgm:spPr/>
      <dgm:t>
        <a:bodyPr/>
        <a:lstStyle/>
        <a:p>
          <a:endParaRPr lang="ru-RU"/>
        </a:p>
      </dgm:t>
    </dgm:pt>
    <dgm:pt modelId="{5657E0B5-E894-B44E-BD46-15B7FE47FBA0}" type="pres">
      <dgm:prSet presAssocID="{3D415A97-0B21-AE4D-BA06-6B8CDD23B03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23B75C-B219-6248-B52C-454B1D47EC81}" type="pres">
      <dgm:prSet presAssocID="{1EF2472E-6065-3543-AB98-083599166840}" presName="centerShape" presStyleLbl="node0" presStyleIdx="0" presStyleCnt="1" custScaleX="189204" custLinFactNeighborX="-1242" custLinFactNeighborY="-47054"/>
      <dgm:spPr/>
    </dgm:pt>
    <dgm:pt modelId="{195CF53C-486E-B646-B09E-5895B155414C}" type="pres">
      <dgm:prSet presAssocID="{1213BF44-EA79-7444-BF52-0B79BE487E7F}" presName="Name9" presStyleLbl="parChTrans1D2" presStyleIdx="0" presStyleCnt="3"/>
      <dgm:spPr/>
    </dgm:pt>
    <dgm:pt modelId="{950F6C9A-E2CD-3341-91C8-A2B177D35866}" type="pres">
      <dgm:prSet presAssocID="{1213BF44-EA79-7444-BF52-0B79BE487E7F}" presName="connTx" presStyleLbl="parChTrans1D2" presStyleIdx="0" presStyleCnt="3"/>
      <dgm:spPr/>
    </dgm:pt>
    <dgm:pt modelId="{9D1F95F2-F0BE-6348-893A-33A174C3933C}" type="pres">
      <dgm:prSet presAssocID="{95E07F7C-487A-6447-A35A-5633CCE387D7}" presName="node" presStyleLbl="node1" presStyleIdx="0" presStyleCnt="3" custScaleX="204824" custScaleY="98277" custRadScaleRad="33327" custRadScaleInc="-291156">
        <dgm:presLayoutVars>
          <dgm:bulletEnabled val="1"/>
        </dgm:presLayoutVars>
      </dgm:prSet>
      <dgm:spPr/>
    </dgm:pt>
    <dgm:pt modelId="{68C8BA09-62E9-924F-93A1-8180CC18ECA3}" type="pres">
      <dgm:prSet presAssocID="{1D4576A2-9923-9D4C-9692-C487D06770D1}" presName="Name9" presStyleLbl="parChTrans1D2" presStyleIdx="1" presStyleCnt="3"/>
      <dgm:spPr/>
    </dgm:pt>
    <dgm:pt modelId="{B554A49A-35D8-BC4D-A8C2-8A428443128B}" type="pres">
      <dgm:prSet presAssocID="{1D4576A2-9923-9D4C-9692-C487D06770D1}" presName="connTx" presStyleLbl="parChTrans1D2" presStyleIdx="1" presStyleCnt="3"/>
      <dgm:spPr/>
    </dgm:pt>
    <dgm:pt modelId="{73F70819-2C14-1C46-92F0-51F0A00F9561}" type="pres">
      <dgm:prSet presAssocID="{F730677D-F1A0-C545-8B8D-35D0BE0757BB}" presName="node" presStyleLbl="node1" presStyleIdx="1" presStyleCnt="3" custScaleX="181071" custScaleY="101783" custRadScaleRad="131001" custRadScaleInc="-65154">
        <dgm:presLayoutVars>
          <dgm:bulletEnabled val="1"/>
        </dgm:presLayoutVars>
      </dgm:prSet>
      <dgm:spPr/>
    </dgm:pt>
    <dgm:pt modelId="{D6590476-47FA-A44C-81E3-BDFE60F35CFD}" type="pres">
      <dgm:prSet presAssocID="{0B36D7B5-8516-AA45-B6CF-B185AECCA40E}" presName="Name9" presStyleLbl="parChTrans1D2" presStyleIdx="2" presStyleCnt="3"/>
      <dgm:spPr/>
    </dgm:pt>
    <dgm:pt modelId="{E52A43D9-0C6B-CB4B-900B-EDAA2E895E8E}" type="pres">
      <dgm:prSet presAssocID="{0B36D7B5-8516-AA45-B6CF-B185AECCA40E}" presName="connTx" presStyleLbl="parChTrans1D2" presStyleIdx="2" presStyleCnt="3"/>
      <dgm:spPr/>
    </dgm:pt>
    <dgm:pt modelId="{8E1133D7-CA32-C049-8CAA-E6BC35F306A8}" type="pres">
      <dgm:prSet presAssocID="{4FBFD069-4694-A94F-B287-288D2E848FFE}" presName="node" presStyleLbl="node1" presStyleIdx="2" presStyleCnt="3" custScaleX="187185" custScaleY="105484" custRadScaleRad="135418" custRadScaleInc="65921">
        <dgm:presLayoutVars>
          <dgm:bulletEnabled val="1"/>
        </dgm:presLayoutVars>
      </dgm:prSet>
      <dgm:spPr/>
    </dgm:pt>
  </dgm:ptLst>
  <dgm:cxnLst>
    <dgm:cxn modelId="{8401D014-D717-924B-A725-8055E51B1A15}" srcId="{1EF2472E-6065-3543-AB98-083599166840}" destId="{95E07F7C-487A-6447-A35A-5633CCE387D7}" srcOrd="0" destOrd="0" parTransId="{1213BF44-EA79-7444-BF52-0B79BE487E7F}" sibTransId="{C0DD0068-9608-1C42-82CD-36FD46306D95}"/>
    <dgm:cxn modelId="{8729F519-B259-F54A-8343-DE867998F70D}" type="presOf" srcId="{1D4576A2-9923-9D4C-9692-C487D06770D1}" destId="{68C8BA09-62E9-924F-93A1-8180CC18ECA3}" srcOrd="0" destOrd="0" presId="urn:microsoft.com/office/officeart/2005/8/layout/radial1"/>
    <dgm:cxn modelId="{FA26302F-4797-4C4A-ACDA-A5B961F5ED00}" type="presOf" srcId="{1213BF44-EA79-7444-BF52-0B79BE487E7F}" destId="{195CF53C-486E-B646-B09E-5895B155414C}" srcOrd="0" destOrd="0" presId="urn:microsoft.com/office/officeart/2005/8/layout/radial1"/>
    <dgm:cxn modelId="{51278441-4544-7F41-BB0A-21D2DFDA0D0F}" type="presOf" srcId="{3D415A97-0B21-AE4D-BA06-6B8CDD23B039}" destId="{5657E0B5-E894-B44E-BD46-15B7FE47FBA0}" srcOrd="0" destOrd="0" presId="urn:microsoft.com/office/officeart/2005/8/layout/radial1"/>
    <dgm:cxn modelId="{82A8D17E-9640-A440-B628-261BF4F7221D}" type="presOf" srcId="{F730677D-F1A0-C545-8B8D-35D0BE0757BB}" destId="{73F70819-2C14-1C46-92F0-51F0A00F9561}" srcOrd="0" destOrd="0" presId="urn:microsoft.com/office/officeart/2005/8/layout/radial1"/>
    <dgm:cxn modelId="{D72B0285-1378-BE47-AF92-CF1205DC02CB}" type="presOf" srcId="{1213BF44-EA79-7444-BF52-0B79BE487E7F}" destId="{950F6C9A-E2CD-3341-91C8-A2B177D35866}" srcOrd="1" destOrd="0" presId="urn:microsoft.com/office/officeart/2005/8/layout/radial1"/>
    <dgm:cxn modelId="{8D1DEF8F-0039-E444-9D28-1CAA97979981}" srcId="{1EF2472E-6065-3543-AB98-083599166840}" destId="{4FBFD069-4694-A94F-B287-288D2E848FFE}" srcOrd="2" destOrd="0" parTransId="{0B36D7B5-8516-AA45-B6CF-B185AECCA40E}" sibTransId="{98E63F39-FC18-004A-A84E-FAD03EE42002}"/>
    <dgm:cxn modelId="{A82E6B9A-8C1F-974F-80D2-E3487CF2E514}" srcId="{1EF2472E-6065-3543-AB98-083599166840}" destId="{F730677D-F1A0-C545-8B8D-35D0BE0757BB}" srcOrd="1" destOrd="0" parTransId="{1D4576A2-9923-9D4C-9692-C487D06770D1}" sibTransId="{27D4CCBA-CC13-5A4C-BC00-F3A7278E6692}"/>
    <dgm:cxn modelId="{42E872B2-451B-0746-8D1A-207604241269}" type="presOf" srcId="{1EF2472E-6065-3543-AB98-083599166840}" destId="{EF23B75C-B219-6248-B52C-454B1D47EC81}" srcOrd="0" destOrd="0" presId="urn:microsoft.com/office/officeart/2005/8/layout/radial1"/>
    <dgm:cxn modelId="{90890AB5-1E3D-EA42-8D60-FD58113D51FF}" type="presOf" srcId="{1D4576A2-9923-9D4C-9692-C487D06770D1}" destId="{B554A49A-35D8-BC4D-A8C2-8A428443128B}" srcOrd="1" destOrd="0" presId="urn:microsoft.com/office/officeart/2005/8/layout/radial1"/>
    <dgm:cxn modelId="{831935B9-50DF-2D4C-B08E-C0ABDD4860AB}" type="presOf" srcId="{0B36D7B5-8516-AA45-B6CF-B185AECCA40E}" destId="{D6590476-47FA-A44C-81E3-BDFE60F35CFD}" srcOrd="0" destOrd="0" presId="urn:microsoft.com/office/officeart/2005/8/layout/radial1"/>
    <dgm:cxn modelId="{252727BA-3B86-3045-A058-00E8E9CB2CFE}" srcId="{3D415A97-0B21-AE4D-BA06-6B8CDD23B039}" destId="{1EF2472E-6065-3543-AB98-083599166840}" srcOrd="0" destOrd="0" parTransId="{E5A097AD-8190-7B40-B124-4855EAE3B3A0}" sibTransId="{EA096545-0443-E049-A813-4FAB8A7A0508}"/>
    <dgm:cxn modelId="{B36F67D3-1EB4-CD48-B3D6-A0E3EBD5D2E4}" type="presOf" srcId="{4FBFD069-4694-A94F-B287-288D2E848FFE}" destId="{8E1133D7-CA32-C049-8CAA-E6BC35F306A8}" srcOrd="0" destOrd="0" presId="urn:microsoft.com/office/officeart/2005/8/layout/radial1"/>
    <dgm:cxn modelId="{6AE7C6D8-C6E7-8540-B531-5292867A4AD5}" type="presOf" srcId="{95E07F7C-487A-6447-A35A-5633CCE387D7}" destId="{9D1F95F2-F0BE-6348-893A-33A174C3933C}" srcOrd="0" destOrd="0" presId="urn:microsoft.com/office/officeart/2005/8/layout/radial1"/>
    <dgm:cxn modelId="{3799DADD-3880-F540-951C-20ACF4FC1917}" type="presOf" srcId="{0B36D7B5-8516-AA45-B6CF-B185AECCA40E}" destId="{E52A43D9-0C6B-CB4B-900B-EDAA2E895E8E}" srcOrd="1" destOrd="0" presId="urn:microsoft.com/office/officeart/2005/8/layout/radial1"/>
    <dgm:cxn modelId="{0876F2FF-711D-504C-8497-F7A908A7DCCA}" type="presParOf" srcId="{5657E0B5-E894-B44E-BD46-15B7FE47FBA0}" destId="{EF23B75C-B219-6248-B52C-454B1D47EC81}" srcOrd="0" destOrd="0" presId="urn:microsoft.com/office/officeart/2005/8/layout/radial1"/>
    <dgm:cxn modelId="{9FA74AA6-CE54-1444-96AE-6383639560E5}" type="presParOf" srcId="{5657E0B5-E894-B44E-BD46-15B7FE47FBA0}" destId="{195CF53C-486E-B646-B09E-5895B155414C}" srcOrd="1" destOrd="0" presId="urn:microsoft.com/office/officeart/2005/8/layout/radial1"/>
    <dgm:cxn modelId="{32FD468E-8762-2B41-90D9-5D550B832A6E}" type="presParOf" srcId="{195CF53C-486E-B646-B09E-5895B155414C}" destId="{950F6C9A-E2CD-3341-91C8-A2B177D35866}" srcOrd="0" destOrd="0" presId="urn:microsoft.com/office/officeart/2005/8/layout/radial1"/>
    <dgm:cxn modelId="{93F03BEF-1A91-AA4A-B230-8E1D6D4E601F}" type="presParOf" srcId="{5657E0B5-E894-B44E-BD46-15B7FE47FBA0}" destId="{9D1F95F2-F0BE-6348-893A-33A174C3933C}" srcOrd="2" destOrd="0" presId="urn:microsoft.com/office/officeart/2005/8/layout/radial1"/>
    <dgm:cxn modelId="{427669C1-D90A-DE47-AE87-128BB5569BEF}" type="presParOf" srcId="{5657E0B5-E894-B44E-BD46-15B7FE47FBA0}" destId="{68C8BA09-62E9-924F-93A1-8180CC18ECA3}" srcOrd="3" destOrd="0" presId="urn:microsoft.com/office/officeart/2005/8/layout/radial1"/>
    <dgm:cxn modelId="{AFD60387-0943-B048-96AD-ABD79282C285}" type="presParOf" srcId="{68C8BA09-62E9-924F-93A1-8180CC18ECA3}" destId="{B554A49A-35D8-BC4D-A8C2-8A428443128B}" srcOrd="0" destOrd="0" presId="urn:microsoft.com/office/officeart/2005/8/layout/radial1"/>
    <dgm:cxn modelId="{DCAE685F-D3CB-3841-A5CA-E6D93390F455}" type="presParOf" srcId="{5657E0B5-E894-B44E-BD46-15B7FE47FBA0}" destId="{73F70819-2C14-1C46-92F0-51F0A00F9561}" srcOrd="4" destOrd="0" presId="urn:microsoft.com/office/officeart/2005/8/layout/radial1"/>
    <dgm:cxn modelId="{298D04DA-F19A-DC43-B27F-E355DA0EA8F1}" type="presParOf" srcId="{5657E0B5-E894-B44E-BD46-15B7FE47FBA0}" destId="{D6590476-47FA-A44C-81E3-BDFE60F35CFD}" srcOrd="5" destOrd="0" presId="urn:microsoft.com/office/officeart/2005/8/layout/radial1"/>
    <dgm:cxn modelId="{F937DC16-3540-2E42-A22E-134CE4412C26}" type="presParOf" srcId="{D6590476-47FA-A44C-81E3-BDFE60F35CFD}" destId="{E52A43D9-0C6B-CB4B-900B-EDAA2E895E8E}" srcOrd="0" destOrd="0" presId="urn:microsoft.com/office/officeart/2005/8/layout/radial1"/>
    <dgm:cxn modelId="{94D5C9A4-8ADA-904A-A22A-A9E080C49844}" type="presParOf" srcId="{5657E0B5-E894-B44E-BD46-15B7FE47FBA0}" destId="{8E1133D7-CA32-C049-8CAA-E6BC35F306A8}" srcOrd="6" destOrd="0" presId="urn:microsoft.com/office/officeart/2005/8/layout/radial1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3B75C-B219-6248-B52C-454B1D47EC81}">
      <dsp:nvSpPr>
        <dsp:cNvPr id="0" name=""/>
        <dsp:cNvSpPr/>
      </dsp:nvSpPr>
      <dsp:spPr>
        <a:xfrm>
          <a:off x="3767451" y="153359"/>
          <a:ext cx="4150041" cy="21934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rPr>
            <a:t>Grading criteria</a:t>
          </a:r>
          <a:endParaRPr lang="ru-RU" sz="4400" kern="1200" dirty="0"/>
        </a:p>
      </dsp:txBody>
      <dsp:txXfrm>
        <a:off x="4375210" y="474578"/>
        <a:ext cx="2934523" cy="1550983"/>
      </dsp:txXfrm>
    </dsp:sp>
    <dsp:sp modelId="{195CF53C-486E-B646-B09E-5895B155414C}">
      <dsp:nvSpPr>
        <dsp:cNvPr id="0" name=""/>
        <dsp:cNvSpPr/>
      </dsp:nvSpPr>
      <dsp:spPr>
        <a:xfrm rot="5416154">
          <a:off x="5103934" y="3059938"/>
          <a:ext cx="1459910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1459910" y="16786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5797391" y="3040227"/>
        <a:ext cx="72995" cy="72995"/>
      </dsp:txXfrm>
    </dsp:sp>
    <dsp:sp modelId="{9D1F95F2-F0BE-6348-893A-33A174C3933C}">
      <dsp:nvSpPr>
        <dsp:cNvPr id="0" name=""/>
        <dsp:cNvSpPr/>
      </dsp:nvSpPr>
      <dsp:spPr>
        <a:xfrm>
          <a:off x="3579067" y="3806670"/>
          <a:ext cx="4492654" cy="21556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rPr>
            <a:t>Quality &amp; completion of the Project Head’s assignments</a:t>
          </a:r>
          <a:endParaRPr lang="ru-RU" sz="2800" kern="1200" dirty="0"/>
        </a:p>
      </dsp:txBody>
      <dsp:txXfrm>
        <a:off x="4237001" y="4122355"/>
        <a:ext cx="3176786" cy="1524259"/>
      </dsp:txXfrm>
    </dsp:sp>
    <dsp:sp modelId="{68C8BA09-62E9-924F-93A1-8180CC18ECA3}">
      <dsp:nvSpPr>
        <dsp:cNvPr id="0" name=""/>
        <dsp:cNvSpPr/>
      </dsp:nvSpPr>
      <dsp:spPr>
        <a:xfrm rot="1746511">
          <a:off x="7204205" y="2286154"/>
          <a:ext cx="1058480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1058480" y="16786"/>
              </a:lnTo>
            </a:path>
          </a:pathLst>
        </a:custGeom>
        <a:noFill/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06983" y="2276479"/>
        <a:ext cx="52924" cy="52924"/>
      </dsp:txXfrm>
    </dsp:sp>
    <dsp:sp modelId="{73F70819-2C14-1C46-92F0-51F0A00F9561}">
      <dsp:nvSpPr>
        <dsp:cNvPr id="0" name=""/>
        <dsp:cNvSpPr/>
      </dsp:nvSpPr>
      <dsp:spPr>
        <a:xfrm>
          <a:off x="7620879" y="2229683"/>
          <a:ext cx="3971650" cy="22325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rPr>
            <a:t>Non-triviality of the conclusions &amp; assessments</a:t>
          </a:r>
        </a:p>
      </dsp:txBody>
      <dsp:txXfrm>
        <a:off x="8202514" y="2556629"/>
        <a:ext cx="2808380" cy="1578638"/>
      </dsp:txXfrm>
    </dsp:sp>
    <dsp:sp modelId="{D6590476-47FA-A44C-81E3-BDFE60F35CFD}">
      <dsp:nvSpPr>
        <dsp:cNvPr id="0" name=""/>
        <dsp:cNvSpPr/>
      </dsp:nvSpPr>
      <dsp:spPr>
        <a:xfrm rot="9080346">
          <a:off x="3516496" y="2247417"/>
          <a:ext cx="941238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941238" y="16786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963584" y="2240672"/>
        <a:ext cx="47061" cy="47061"/>
      </dsp:txXfrm>
    </dsp:sp>
    <dsp:sp modelId="{8E1133D7-CA32-C049-8CAA-E6BC35F306A8}">
      <dsp:nvSpPr>
        <dsp:cNvPr id="0" name=""/>
        <dsp:cNvSpPr/>
      </dsp:nvSpPr>
      <dsp:spPr>
        <a:xfrm>
          <a:off x="47709" y="2138520"/>
          <a:ext cx="4105756" cy="23137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rPr>
            <a:t>Timeliness in presenting both the midterm and final reports</a:t>
          </a:r>
          <a:endParaRPr lang="ru-RU" sz="2800" kern="1200" dirty="0"/>
        </a:p>
      </dsp:txBody>
      <dsp:txXfrm>
        <a:off x="648983" y="2477355"/>
        <a:ext cx="2903208" cy="1636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1BB88-04F1-6544-996F-7EB864698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461B1C-D4DD-2B4B-A9F1-F83A8DF8F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49C47-A70B-424A-BF3C-E3EBB60A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CB79C6-F270-7044-B392-A6358005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D38CE5-D570-D74B-9B8E-F1235456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31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54507-9DF0-6542-A0DA-31AAD1F4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5E30AE-E5C5-F949-AE06-C2DF42D74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465DAF-3BDC-F44C-80BD-1DD1C3FD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8D46A-13B3-2F49-8F58-9656B740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D1E1F-0918-FB4C-A709-4874352E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D4767B-12DC-C549-8F55-7D5B9E7A0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825C01-1825-D84F-9775-2942CEBB7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716C0B-2FD0-9546-B5B2-851952DD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8474A-FB34-1F41-BF4B-8996ECE3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8415A-C4A0-1C44-A909-1A3556D3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1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2BCA1-118B-0143-9D70-14D3A252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B3BA9C-E478-6141-8885-7D44B3AB9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51DA9-DAC4-2840-8F1F-41DC8FBF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90060-362C-C647-B585-1549BFDD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232FF7-45CD-064E-A426-80D0E4639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6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BB88E-EE75-0448-86BC-55B89FB8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609FC2-0D81-5044-99B9-B2752C2B4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9BAA77-7256-0A48-B5E5-80062298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C07B5-DB05-A648-B428-716591DA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C58D12-5246-E04C-9562-BABB7AD3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9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A4754-EACE-9646-8C45-B0AFDC95B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13C3C4-8C3B-464E-9AD0-3BDA6AD2E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BA68E3-3AEC-E443-A914-4A091D1CE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CD308E-56AC-5849-B3F0-32EF2D33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A66F83-D4F4-1048-B76B-9B9B497A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A5E0F3-4F7B-FF47-984C-C7065BAF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7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63BA4-203E-E942-94FF-F50AF6679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1B84A5-1644-C540-B429-107F83B75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697B22-F371-9D46-BF95-157C95415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413192-5C74-F34D-A1CD-9F0AE090A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418486-B9F8-1745-A54A-7A86C85EA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5CE9A7-017A-894D-A781-3FB3D826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5E372D-A7DA-8540-B330-A5E349D9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BFBD53-1494-324F-A698-5155AAE6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81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6076D-C9F8-DF4E-8F8F-35C40891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9C270C-BAE7-634F-8034-448086ED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9E9A86-E6F0-FC4E-B840-739E00D5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4A192A-2457-554F-9258-507A0B6A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6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2F2681-7B20-9544-9C61-75A9C026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069D62-3D63-2F4F-9D41-00D7E3E3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272A48-1595-904B-A8D3-901D4E2D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47B78-037B-7B4F-B23B-34B25AA5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DCD52-4D8B-9F4A-A301-E1E3EAF0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8BF9B2-F922-DC4E-BC91-2A53FBE56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F31110-EBB3-AD43-838B-98DF5503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955E2B-9EB9-CF45-82A4-29A5CD19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8213F1-5045-5F48-B15A-21212775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EEAFF-83C5-E741-930B-EDDAAA29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BC9327-B24B-2A42-A2D4-2FC6999F3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1D62D9-7F40-294C-8062-C759FF35F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2B7AC7-31ED-C749-ABA3-6446F8A2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494017-F129-B74D-BF9B-7CC03800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0F6394-1884-B744-AE5B-F07A7104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7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03F74-BC0D-964E-911F-9B419070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0AE202-8AD8-874A-AFD9-56479532B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27ADE-B195-5147-A024-32EF80E5B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C0F4F-C17E-DA48-B717-0EF460E04DE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72848-87BE-2D49-9583-E85219D53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B7898A-DBB4-4C42-9A79-A28F0968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12BD7-327E-D44E-BF69-CB3633F35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6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337AA-479E-EF41-BEC9-4267AFA44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257" y="597408"/>
            <a:ext cx="11526165" cy="3279648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rgbClr val="8A281E"/>
                </a:solidFill>
                <a:latin typeface="Century Gothic" panose="020B0502020202020204" pitchFamily="34" charset="0"/>
              </a:rPr>
              <a:t>Institutions of Multilateral Cooperation in the </a:t>
            </a:r>
            <a:br>
              <a:rPr lang="en-US" b="1" dirty="0">
                <a:solidFill>
                  <a:srgbClr val="8A281E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8A281E"/>
                </a:solidFill>
                <a:latin typeface="Century Gothic" panose="020B0502020202020204" pitchFamily="34" charset="0"/>
              </a:rPr>
              <a:t>Asia-Pacific Region: Business Dimension</a:t>
            </a:r>
            <a:endParaRPr lang="ru-RU" b="1" dirty="0">
              <a:solidFill>
                <a:srgbClr val="8A281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7B1A1-0249-B440-84C8-E0C9C6307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339" y="3877056"/>
            <a:ext cx="9144000" cy="1190273"/>
          </a:xfrm>
        </p:spPr>
        <p:txBody>
          <a:bodyPr anchor="ctr">
            <a:normAutofit lnSpcReduction="10000"/>
          </a:bodyPr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International research project</a:t>
            </a: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Higher School of Economics</a:t>
            </a: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Faculty of World Economy &amp; International Affairs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0E0E66-2296-3841-9BBB-D508AC674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31"/>
          <a:stretch/>
        </p:blipFill>
        <p:spPr>
          <a:xfrm>
            <a:off x="5502322" y="5322479"/>
            <a:ext cx="1180034" cy="11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7D8CA8B-A7AB-FE4C-9596-4F2DE8E5CF7F}"/>
              </a:ext>
            </a:extLst>
          </p:cNvPr>
          <p:cNvSpPr txBox="1">
            <a:spLocks/>
          </p:cNvSpPr>
          <p:nvPr/>
        </p:nvSpPr>
        <p:spPr>
          <a:xfrm>
            <a:off x="832814" y="1484525"/>
            <a:ext cx="10493115" cy="21564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8A281E"/>
                </a:solidFill>
                <a:latin typeface="Century Gothic" panose="020B0502020202020204" pitchFamily="34" charset="0"/>
              </a:rPr>
              <a:t>Thank you for your attention!</a:t>
            </a:r>
            <a:endParaRPr lang="ru-RU" sz="7200" b="1" dirty="0">
              <a:solidFill>
                <a:srgbClr val="8A281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C64FE-41C9-0D4F-9DB8-24A3BCF93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265" y="4232263"/>
            <a:ext cx="12624265" cy="26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8D66E-0C21-8A47-8556-3DBBDDF6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71" y="611600"/>
            <a:ext cx="1526857" cy="104010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8A281E"/>
                </a:solidFill>
                <a:latin typeface="Century Gothic" panose="020B0502020202020204" pitchFamily="34" charset="0"/>
              </a:rPr>
              <a:t>Goal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DF2F03-E4ED-9444-A368-748C47B1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114" y="124455"/>
            <a:ext cx="8858337" cy="17706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to elaborate practical recommendations for Russian strategy of developing business cooperation with the Asian-Pacific countries from the institutional perspective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BD7577A-D53B-F444-AF10-CFB0B556C586}"/>
              </a:ext>
            </a:extLst>
          </p:cNvPr>
          <p:cNvSpPr txBox="1">
            <a:spLocks/>
          </p:cNvSpPr>
          <p:nvPr/>
        </p:nvSpPr>
        <p:spPr>
          <a:xfrm>
            <a:off x="3042114" y="2100398"/>
            <a:ext cx="8563596" cy="1576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publication of the article «Institutions of Multilateral Cooperation in the Asia-Pacific Region: Business Dimension»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AA76002D-299B-AA4F-BC28-175172AAE878}"/>
              </a:ext>
            </a:extLst>
          </p:cNvPr>
          <p:cNvSpPr/>
          <p:nvPr/>
        </p:nvSpPr>
        <p:spPr>
          <a:xfrm>
            <a:off x="2322363" y="897097"/>
            <a:ext cx="601591" cy="361430"/>
          </a:xfrm>
          <a:prstGeom prst="rightArrow">
            <a:avLst>
              <a:gd name="adj1" fmla="val 50000"/>
              <a:gd name="adj2" fmla="val 47356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03516A-BD92-C64A-BEC4-04ED84F8194A}"/>
              </a:ext>
            </a:extLst>
          </p:cNvPr>
          <p:cNvSpPr txBox="1">
            <a:spLocks/>
          </p:cNvSpPr>
          <p:nvPr/>
        </p:nvSpPr>
        <p:spPr>
          <a:xfrm>
            <a:off x="468971" y="2464717"/>
            <a:ext cx="1764368" cy="848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8A281E"/>
                </a:solidFill>
                <a:latin typeface="Century Gothic" panose="020B0502020202020204" pitchFamily="34" charset="0"/>
              </a:rPr>
              <a:t>Result</a:t>
            </a:r>
            <a:endParaRPr lang="ru-RU" b="1" dirty="0"/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E56A21A2-0452-1545-9EAE-14395508B5B6}"/>
              </a:ext>
            </a:extLst>
          </p:cNvPr>
          <p:cNvSpPr/>
          <p:nvPr/>
        </p:nvSpPr>
        <p:spPr>
          <a:xfrm>
            <a:off x="2353108" y="2708181"/>
            <a:ext cx="601592" cy="361431"/>
          </a:xfrm>
          <a:prstGeom prst="rightArrow">
            <a:avLst>
              <a:gd name="adj1" fmla="val 50000"/>
              <a:gd name="adj2" fmla="val 47356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54489A-BCCC-2F42-8EDB-2D76BB5B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59" y="3890662"/>
            <a:ext cx="10655300" cy="313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4E7F92-DEBC-434B-9284-46DB30D05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35"/>
          <a:stretch/>
        </p:blipFill>
        <p:spPr>
          <a:xfrm flipH="1">
            <a:off x="-1094173" y="3882654"/>
            <a:ext cx="4890655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7C7D39-F02B-1A42-AAD7-429B7DBB8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4" r="70580"/>
          <a:stretch/>
        </p:blipFill>
        <p:spPr>
          <a:xfrm flipH="1">
            <a:off x="152080" y="3935442"/>
            <a:ext cx="1080319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7A77B7-5C84-8948-9636-9DBC67A5F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4" r="70580"/>
          <a:stretch/>
        </p:blipFill>
        <p:spPr>
          <a:xfrm flipH="1">
            <a:off x="-388080" y="3899384"/>
            <a:ext cx="1080319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50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8F27E-865D-8D4B-AA0C-277248A8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7" y="2876547"/>
            <a:ext cx="2890838" cy="90487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Objectives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B5BE-EF34-3940-8353-6E5D9863C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714" y="486599"/>
            <a:ext cx="8162924" cy="5684770"/>
          </a:xfrm>
        </p:spPr>
        <p:txBody>
          <a:bodyPr>
            <a:noAutofit/>
          </a:bodyPr>
          <a:lstStyle/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 outline the most influential business-cooperation institutes in the region  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 identify the extent of their influence on fostering business contacts. 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 identify common features of their interaction with each other and governments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 distinguish the challenges of this interaction and assess the degree to which it has been successful. 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 formulate recommendations for Russia’s companies from the institutional perspective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ткрывающая фигурная скобка 3">
            <a:extLst>
              <a:ext uri="{FF2B5EF4-FFF2-40B4-BE49-F238E27FC236}">
                <a16:creationId xmlns:a16="http://schemas.microsoft.com/office/drawing/2014/main" id="{7B61882D-6B98-2B45-A719-64D58DBC260F}"/>
              </a:ext>
            </a:extLst>
          </p:cNvPr>
          <p:cNvSpPr/>
          <p:nvPr/>
        </p:nvSpPr>
        <p:spPr>
          <a:xfrm>
            <a:off x="3324228" y="371473"/>
            <a:ext cx="471486" cy="5915025"/>
          </a:xfrm>
          <a:prstGeom prst="leftBrac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17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505DC-CCC1-0B4A-A72E-88B4D71A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0" y="165735"/>
            <a:ext cx="5996285" cy="1325563"/>
          </a:xfrm>
        </p:spPr>
        <p:txBody>
          <a:bodyPr>
            <a:normAutofit/>
          </a:bodyPr>
          <a:lstStyle/>
          <a:p>
            <a:r>
              <a:rPr lang="en-US" sz="5400" b="1" i="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What will </a:t>
            </a:r>
            <a:r>
              <a:rPr lang="ru-RU" sz="5400" b="1" i="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</a:t>
            </a:r>
            <a:r>
              <a:rPr lang="en-US" sz="5400" b="1" i="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e do?</a:t>
            </a:r>
            <a:endParaRPr lang="ru-RU" sz="54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25C02EE-7197-4646-93A4-22B51F4E62EB}"/>
              </a:ext>
            </a:extLst>
          </p:cNvPr>
          <p:cNvGrpSpPr/>
          <p:nvPr/>
        </p:nvGrpSpPr>
        <p:grpSpPr>
          <a:xfrm>
            <a:off x="332110" y="1772945"/>
            <a:ext cx="3891156" cy="2772813"/>
            <a:chOff x="2184097" y="1311444"/>
            <a:chExt cx="3891156" cy="277281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6989A01-5E48-0145-B1B3-AD1748CB7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1475" y="1311444"/>
              <a:ext cx="1436400" cy="1436400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62D674C-40A2-FD45-BE08-19C833D7FECB}"/>
                </a:ext>
              </a:extLst>
            </p:cNvPr>
            <p:cNvSpPr/>
            <p:nvPr/>
          </p:nvSpPr>
          <p:spPr>
            <a:xfrm>
              <a:off x="2184097" y="2883928"/>
              <a:ext cx="38911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  <a:cs typeface="Utsaah" panose="020B0604020202020204" pitchFamily="34" charset="0"/>
                </a:rPr>
                <a:t>searching for and processing statistical information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BEA3260-46C1-404B-A8ED-76D229584DDB}"/>
              </a:ext>
            </a:extLst>
          </p:cNvPr>
          <p:cNvGrpSpPr/>
          <p:nvPr/>
        </p:nvGrpSpPr>
        <p:grpSpPr>
          <a:xfrm>
            <a:off x="3475498" y="3302130"/>
            <a:ext cx="5241003" cy="2636729"/>
            <a:chOff x="711841" y="2043941"/>
            <a:chExt cx="5241003" cy="263672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926C357-1A38-F547-AD6E-BDC9A87A11AD}"/>
                </a:ext>
              </a:extLst>
            </p:cNvPr>
            <p:cNvSpPr/>
            <p:nvPr/>
          </p:nvSpPr>
          <p:spPr>
            <a:xfrm>
              <a:off x="711841" y="3480341"/>
              <a:ext cx="52410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  <a:ea typeface="Cambria" panose="02040503050406030204" pitchFamily="18" charset="0"/>
                </a:rPr>
                <a:t>preparing academic, expert-analytical, reference and applied materials in English language</a:t>
              </a:r>
              <a:endParaRPr lang="ru-RU" sz="2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BC39612-EE4B-D845-B2B0-E06492E3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142" y="2043941"/>
              <a:ext cx="1436400" cy="14364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8FF86B-D23C-2443-9A5A-07FA430C146B}"/>
              </a:ext>
            </a:extLst>
          </p:cNvPr>
          <p:cNvSpPr txBox="1"/>
          <p:nvPr/>
        </p:nvSpPr>
        <p:spPr>
          <a:xfrm>
            <a:off x="12401478" y="5536276"/>
            <a:ext cx="268970" cy="402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83379DC-6F94-EB44-99A1-B89550F51956}"/>
              </a:ext>
            </a:extLst>
          </p:cNvPr>
          <p:cNvGrpSpPr/>
          <p:nvPr/>
        </p:nvGrpSpPr>
        <p:grpSpPr>
          <a:xfrm>
            <a:off x="7968734" y="1768563"/>
            <a:ext cx="3891156" cy="2692703"/>
            <a:chOff x="7794753" y="1596149"/>
            <a:chExt cx="3891156" cy="269270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DEEF294-6B3A-AF4A-8AFD-501BBDAA82FF}"/>
                </a:ext>
              </a:extLst>
            </p:cNvPr>
            <p:cNvSpPr/>
            <p:nvPr/>
          </p:nvSpPr>
          <p:spPr>
            <a:xfrm>
              <a:off x="7794753" y="3088523"/>
              <a:ext cx="38911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  <a:cs typeface="Utsaah" panose="020B0604020202020204" pitchFamily="34" charset="0"/>
                </a:rPr>
                <a:t>working with graphics (charts, tables, graphs), preparing presentations;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F8A6D2A-A7B2-BE42-8E51-2CCF567E1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2131" y="1596149"/>
              <a:ext cx="1436400" cy="143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30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A1280-F228-4D40-B483-2A366135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0658"/>
          <a:stretch/>
        </p:blipFill>
        <p:spPr>
          <a:xfrm>
            <a:off x="-1" y="0"/>
            <a:ext cx="3313043" cy="71669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07A3A5-374F-614E-803D-51F2AE8FDDBB}"/>
              </a:ext>
            </a:extLst>
          </p:cNvPr>
          <p:cNvSpPr/>
          <p:nvPr/>
        </p:nvSpPr>
        <p:spPr>
          <a:xfrm>
            <a:off x="7888358" y="553604"/>
            <a:ext cx="41719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Educational Programs: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International Relations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Bac.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World Economics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Bac.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Oriental Studies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Bac.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Mast.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IR: European &amp; Asian Studies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Mast.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Political Science (Bac., Mast.)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International Business (Mast.)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Trade Policy (Mast.)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HSE and Kyung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Hee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University Double Degree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Programme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in Economics and Politics in Asia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Bac.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HSE and University of London Parallel Degree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Programme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in International Relations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Bac.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EC7D89-C224-0A47-A536-2D704B0E1B23}"/>
              </a:ext>
            </a:extLst>
          </p:cNvPr>
          <p:cNvSpPr/>
          <p:nvPr/>
        </p:nvSpPr>
        <p:spPr>
          <a:xfrm>
            <a:off x="3514725" y="1630821"/>
            <a:ext cx="437363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Duration: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November 2019 –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4 April 2020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Vacancies: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8 vacancies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Credits: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4 credits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Activity types: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remote activities &amp; consultations with the Project Head and Project Coordinator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individual and in group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8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48316C3-94B7-2B4C-AA49-1EEC6CA78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011815"/>
              </p:ext>
            </p:extLst>
          </p:nvPr>
        </p:nvGraphicFramePr>
        <p:xfrm>
          <a:off x="216131" y="332510"/>
          <a:ext cx="11759738" cy="6525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96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77CB0-0041-8048-A83B-04CCEC2E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314325"/>
            <a:ext cx="11206163" cy="8763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Requirements for participants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37B2D-B673-E649-85ED-7762D8C6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1" y="1339849"/>
            <a:ext cx="11206164" cy="3589339"/>
          </a:xfrm>
        </p:spPr>
        <p:txBody>
          <a:bodyPr>
            <a:normAutofit/>
          </a:bodyPr>
          <a:lstStyle/>
          <a:p>
            <a:pPr marL="414900" indent="-342900">
              <a:lnSpc>
                <a:spcPct val="10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Understanding of the key international trends in the Asian-Pacific region </a:t>
            </a:r>
          </a:p>
          <a:p>
            <a:pPr marL="414900" indent="-342900">
              <a:lnSpc>
                <a:spcPct val="10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Advanced presentation &amp; analytical skills</a:t>
            </a:r>
          </a:p>
          <a:p>
            <a:pPr marL="414900" indent="-342900">
              <a:lnSpc>
                <a:spcPct val="10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High level of motivation for research activities, including the one in the theoretical and historical areas</a:t>
            </a:r>
          </a:p>
          <a:p>
            <a:pPr marL="414900" indent="-342900">
              <a:lnSpc>
                <a:spcPct val="10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Fluent English at a level adequate for working with English-language materials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EF6269-C3BF-AC4C-B0F6-7C25F294AB77}"/>
              </a:ext>
            </a:extLst>
          </p:cNvPr>
          <p:cNvSpPr/>
          <p:nvPr/>
        </p:nvSpPr>
        <p:spPr>
          <a:xfrm>
            <a:off x="1162049" y="5324772"/>
            <a:ext cx="10467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Fluent Eastern language (Chinese / Japanese / Korean /Vietnamese / Indonesian, and others) as an advantage.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Открывающая квадратная скобка 4">
            <a:extLst>
              <a:ext uri="{FF2B5EF4-FFF2-40B4-BE49-F238E27FC236}">
                <a16:creationId xmlns:a16="http://schemas.microsoft.com/office/drawing/2014/main" id="{E844CE7D-CF4B-6847-AB02-175639E595C3}"/>
              </a:ext>
            </a:extLst>
          </p:cNvPr>
          <p:cNvSpPr/>
          <p:nvPr/>
        </p:nvSpPr>
        <p:spPr>
          <a:xfrm>
            <a:off x="962024" y="5313817"/>
            <a:ext cx="200025" cy="976016"/>
          </a:xfrm>
          <a:prstGeom prst="leftBracke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82EAC-E74D-6C44-910E-46D4A4B5DB0E}"/>
              </a:ext>
            </a:extLst>
          </p:cNvPr>
          <p:cNvSpPr txBox="1"/>
          <p:nvPr/>
        </p:nvSpPr>
        <p:spPr>
          <a:xfrm>
            <a:off x="30985" y="5433413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Apple Color Emoji" pitchFamily="2" charset="0"/>
                <a:ea typeface="Apple Color Emoji" pitchFamily="2" charset="0"/>
              </a:rPr>
              <a:t>*</a:t>
            </a:r>
            <a:endParaRPr lang="ru-RU" sz="66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Apple Color Emoj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6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47017A1-CA92-D347-A3EF-045AC62CD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5" y="1832665"/>
            <a:ext cx="3276600" cy="3898900"/>
          </a:xfr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F05957-7D5A-EC40-BC4E-C90913A9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5" y="226543"/>
            <a:ext cx="9886123" cy="808383"/>
          </a:xfrm>
        </p:spPr>
        <p:txBody>
          <a:bodyPr anchor="ctr">
            <a:noAutofit/>
          </a:bodyPr>
          <a:lstStyle/>
          <a:p>
            <a:r>
              <a:rPr lang="en-US" sz="4200" b="1" i="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Project Head - prof. </a:t>
            </a:r>
            <a:r>
              <a:rPr lang="en-US" sz="42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Evgeny Kanaev</a:t>
            </a:r>
            <a:endParaRPr lang="ru-RU" sz="420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85CDA0-076E-4745-A83A-35B352A47182}"/>
              </a:ext>
            </a:extLst>
          </p:cNvPr>
          <p:cNvSpPr/>
          <p:nvPr/>
        </p:nvSpPr>
        <p:spPr>
          <a:xfrm>
            <a:off x="3382615" y="1135954"/>
            <a:ext cx="8637104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School of International Affairs, Higher School of Economics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Expert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,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 the Russian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International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Affairs Council (RIAC)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Leading Researcher, Center for Asia-Pacific Studies, IMEMO RAS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Expert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,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ASEAN Center, MGIMO-University, MFA of Russia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Expert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,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Russian National Committee, Council for Security &amp; Cooperation in the Asia-Pacific region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E835D2-DEFA-0743-B63C-29A68A0C1178}"/>
              </a:ext>
            </a:extLst>
          </p:cNvPr>
          <p:cNvSpPr/>
          <p:nvPr/>
        </p:nvSpPr>
        <p:spPr>
          <a:xfrm>
            <a:off x="3382615" y="3999151"/>
            <a:ext cx="8637104" cy="249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Member of Editorial Board of Journals:</a:t>
            </a:r>
          </a:p>
          <a:p>
            <a:pPr marL="872100" lvl="1" indent="-342900">
              <a:lnSpc>
                <a:spcPct val="120000"/>
              </a:lnSpc>
              <a:buSzPct val="100000"/>
              <a:buFont typeface="Lucida Grande" panose="020B0600040502020204" pitchFamily="34" charset="0"/>
              <a:buChar char="◇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“Southeast Asia: Actual Problems of Development” (Russia)</a:t>
            </a:r>
          </a:p>
          <a:p>
            <a:pPr marL="872100" lvl="1" indent="-342900">
              <a:lnSpc>
                <a:spcPct val="120000"/>
              </a:lnSpc>
              <a:buSzPct val="100000"/>
              <a:buFont typeface="Lucida Grande" panose="020B0600040502020204" pitchFamily="34" charset="0"/>
              <a:buChar char="◇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Russian Journal of Vietnamese Studies (Russia)</a:t>
            </a:r>
          </a:p>
          <a:p>
            <a:pPr marL="872100" lvl="1" indent="-342900">
              <a:lnSpc>
                <a:spcPct val="120000"/>
              </a:lnSpc>
              <a:buSzPct val="100000"/>
              <a:buFont typeface="Lucida Grande" panose="020B0600040502020204" pitchFamily="34" charset="0"/>
              <a:buChar char="◇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”Russia and The Pacific” (Russia)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872100" lvl="1" indent="-342900">
              <a:lnSpc>
                <a:spcPct val="120000"/>
              </a:lnSpc>
              <a:buSzPct val="100000"/>
              <a:buFont typeface="Lucida Grande" panose="020B0600040502020204" pitchFamily="34" charset="0"/>
              <a:buChar char="◇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Analyses and Alternatives (the Republic of Korea)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9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996272EE-9B6A-2944-BBCD-ADABFE260849}"/>
              </a:ext>
            </a:extLst>
          </p:cNvPr>
          <p:cNvSpPr txBox="1">
            <a:spLocks/>
          </p:cNvSpPr>
          <p:nvPr/>
        </p:nvSpPr>
        <p:spPr>
          <a:xfrm>
            <a:off x="448889" y="315078"/>
            <a:ext cx="11288681" cy="8977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Division Supervisor</a:t>
            </a:r>
            <a:r>
              <a:rPr lang="ru-RU" sz="4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en-US" sz="4200" b="1" i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Utsaah" panose="020B0604020202020204" pitchFamily="34" charset="0"/>
              </a:rPr>
              <a:t>Sofya</a:t>
            </a:r>
            <a:r>
              <a:rPr lang="ru-RU" sz="42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Utsaah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Utsaah" panose="020B0604020202020204" pitchFamily="34" charset="0"/>
              </a:rPr>
              <a:t>Akhmanaeva</a:t>
            </a:r>
            <a:endParaRPr lang="en-US" sz="4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Utsaah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9594CA-AD8C-8C4A-A8E0-671D07289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0" t="-669" r="6920" b="669"/>
          <a:stretch/>
        </p:blipFill>
        <p:spPr>
          <a:xfrm>
            <a:off x="448889" y="1710487"/>
            <a:ext cx="2579821" cy="3437026"/>
          </a:xfrm>
          <a:prstGeom prst="rect">
            <a:avLst/>
          </a:prstGeom>
          <a:ln>
            <a:solidFill>
              <a:srgbClr val="8A281E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169BD16-221F-0040-8FB8-3F3761289E91}"/>
              </a:ext>
            </a:extLst>
          </p:cNvPr>
          <p:cNvSpPr/>
          <p:nvPr/>
        </p:nvSpPr>
        <p:spPr>
          <a:xfrm>
            <a:off x="3100466" y="2183531"/>
            <a:ext cx="8637104" cy="249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Assistant at the Centre for Comprehensive European and International Studies (CCEIS)</a:t>
            </a: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4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th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 year student of ”International Affairs” at HSE, specializing in Asian Studies (Southeast and South Asia)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Aparajita" panose="020B0604020202020204" pitchFamily="34" charset="0"/>
            </a:endParaRPr>
          </a:p>
          <a:p>
            <a:pPr marL="414900" indent="-342900">
              <a:lnSpc>
                <a:spcPct val="120000"/>
              </a:lnSpc>
              <a:buSzPct val="160000"/>
              <a:buFont typeface="Arial Unicode MS" panose="020B0604020202020204" pitchFamily="34" charset="-128"/>
              <a:buChar char="▷"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parajita" panose="020B0604020202020204" pitchFamily="34" charset="0"/>
              </a:rPr>
              <a:t>Coordinator of the Student Research Club of the Faculty of World Economy and International Relations (HSE)</a:t>
            </a:r>
          </a:p>
        </p:txBody>
      </p:sp>
    </p:spTree>
    <p:extLst>
      <p:ext uri="{BB962C8B-B14F-4D97-AF65-F5344CB8AC3E}">
        <p14:creationId xmlns:p14="http://schemas.microsoft.com/office/powerpoint/2010/main" val="1564190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556</Words>
  <Application>Microsoft Macintosh PowerPoint</Application>
  <PresentationFormat>Широкоэкранный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 Unicode MS</vt:lpstr>
      <vt:lpstr>Apple Color Emoji</vt:lpstr>
      <vt:lpstr>Arial</vt:lpstr>
      <vt:lpstr>Calibri</vt:lpstr>
      <vt:lpstr>Calibri Light</vt:lpstr>
      <vt:lpstr>Century Gothic</vt:lpstr>
      <vt:lpstr>Lucida Grande</vt:lpstr>
      <vt:lpstr>Тема Office</vt:lpstr>
      <vt:lpstr>Institutions of Multilateral Cooperation in the  Asia-Pacific Region: Business Dimension</vt:lpstr>
      <vt:lpstr>Goal</vt:lpstr>
      <vt:lpstr>Objectives</vt:lpstr>
      <vt:lpstr>What will we do?</vt:lpstr>
      <vt:lpstr>Презентация PowerPoint</vt:lpstr>
      <vt:lpstr>Презентация PowerPoint</vt:lpstr>
      <vt:lpstr>Requirements for participants:</vt:lpstr>
      <vt:lpstr>Project Head - prof. Evgeny Kanaev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Strategy in the ASEAN markets. Perspectives for Russia</dc:title>
  <dc:creator>Ахманаева Софья Михайловна</dc:creator>
  <cp:lastModifiedBy>Ахманаева Софья Михайловна</cp:lastModifiedBy>
  <cp:revision>50</cp:revision>
  <cp:lastPrinted>2018-10-06T17:04:55Z</cp:lastPrinted>
  <dcterms:created xsi:type="dcterms:W3CDTF">2018-09-30T15:38:44Z</dcterms:created>
  <dcterms:modified xsi:type="dcterms:W3CDTF">2019-11-11T12:58:52Z</dcterms:modified>
</cp:coreProperties>
</file>