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1046" r:id="rId4"/>
    <p:sldId id="1047" r:id="rId5"/>
    <p:sldId id="1055" r:id="rId6"/>
    <p:sldId id="1056" r:id="rId7"/>
    <p:sldId id="262" r:id="rId8"/>
    <p:sldId id="986" r:id="rId9"/>
    <p:sldId id="991" r:id="rId10"/>
    <p:sldId id="1022" r:id="rId11"/>
    <p:sldId id="1021" r:id="rId12"/>
    <p:sldId id="1010" r:id="rId13"/>
    <p:sldId id="1013" r:id="rId14"/>
    <p:sldId id="1033" r:id="rId15"/>
    <p:sldId id="1038" r:id="rId16"/>
    <p:sldId id="1052" r:id="rId17"/>
    <p:sldId id="1049" r:id="rId18"/>
    <p:sldId id="1050" r:id="rId19"/>
    <p:sldId id="1051" r:id="rId20"/>
    <p:sldId id="1044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703C"/>
    <a:srgbClr val="6F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9616" autoAdjust="0"/>
  </p:normalViewPr>
  <p:slideViewPr>
    <p:cSldViewPr>
      <p:cViewPr varScale="1">
        <p:scale>
          <a:sx n="82" d="100"/>
          <a:sy n="82" d="100"/>
        </p:scale>
        <p:origin x="16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03941-9BDE-4748-B1EF-012D287FBF6A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F3CA-CB4C-4B39-B561-D179A6EE4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Фотки с защиты в зале Ученого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336F6-723F-49DB-A77F-0AE4527BEA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3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F3CA-CB4C-4B39-B561-D179A6EE4B7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8DCA-C202-4CEC-B143-9E256FAC6976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E8D-C866-4F83-9B06-61BED462E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KB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33375"/>
            <a:ext cx="37449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KB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33375"/>
            <a:ext cx="14700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3C35-BE88-4738-849B-F62B9940C803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3EBB-2B4C-4FC8-A666-4C95FE5A8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50E-A73C-47BB-8E7D-21D792D810EE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867F-9B46-4F04-89E5-6E9932C3A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1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00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74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5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4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9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6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2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6554-501E-4DAB-B683-960767CC2A9E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F85B-C554-4949-BE0F-C859A578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4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3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3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724B-DDBD-4B2D-89C3-330B22EC37A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43D3-7710-402F-9701-DA4B8BAA6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E300-067F-41B7-9B33-D3EB4E292B84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D177-2836-464F-8A46-A7293EA5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C0DE-212B-4A11-A45E-C5A5E37EBA5D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0F6C-0AF4-4325-A49A-6D24C0A4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CDA0-368A-40FE-B734-44826C5A812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C274-C67F-46EF-A268-9AE57FE02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C9F6-16D1-4C47-BD5B-4959E52A1171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6EC3-EEDC-48D6-B68D-5BF2063F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961B-6EFD-4A0A-821B-7BC5F3D7D3EF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DE73-E007-4D00-8BFB-B56E268E7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4F9A-1B3D-4AD9-A99D-21AC9A7E9094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CA0B-87DB-4C92-BA3D-03CB76D75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BD0B6-50CF-43A9-BA1E-A049FC430962}" type="datetimeFigureOut">
              <a:rPr lang="ru-RU"/>
              <a:pPr>
                <a:defRPr/>
              </a:pPr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BF565-918E-4BB7-B5DA-8E5206D8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7B955EE-8381-4459-9BF6-634C15D93060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6629A6A-833D-4660-B05D-16839D6CB7F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3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i@hse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1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vtopromimport@hse.ru" TargetMode="External"/><Relationship Id="rId5" Type="http://schemas.openxmlformats.org/officeDocument/2006/relationships/hyperlink" Target="https://we.hse.ru/avtopromimport" TargetMode="External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vi@exler.ru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mailto:APodchufarov@hse.ru" TargetMode="External"/><Relationship Id="rId7" Type="http://schemas.openxmlformats.org/officeDocument/2006/relationships/hyperlink" Target="mailto:MShilov@hse.ru" TargetMode="External"/><Relationship Id="rId12" Type="http://schemas.openxmlformats.org/officeDocument/2006/relationships/hyperlink" Target="mailto:rsenkov@avtopromimport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8.jpeg"/><Relationship Id="rId5" Type="http://schemas.openxmlformats.org/officeDocument/2006/relationships/hyperlink" Target="mailto:arybas@hse.ru" TargetMode="External"/><Relationship Id="rId10" Type="http://schemas.openxmlformats.org/officeDocument/2006/relationships/hyperlink" Target="mailto:Vsamoilov@hse.ru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jpeg"/><Relationship Id="rId33" Type="http://schemas.openxmlformats.org/officeDocument/2006/relationships/image" Target="../media/image54.png"/><Relationship Id="rId2" Type="http://schemas.openxmlformats.org/officeDocument/2006/relationships/image" Target="../media/image23.png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jpeg"/><Relationship Id="rId32" Type="http://schemas.openxmlformats.org/officeDocument/2006/relationships/image" Target="../media/image53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Relationship Id="rId8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25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975"/>
            <a:ext cx="9144000" cy="3384550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Проектная работа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«Особенности ведения бизнеса </a:t>
            </a:r>
          </a:p>
          <a:p>
            <a:pPr eaLnBrk="1" hangingPunct="1">
              <a:spcBef>
                <a:spcPts val="0"/>
              </a:spcBef>
            </a:pPr>
            <a:r>
              <a:rPr lang="ru-RU" sz="28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в разных странах»</a:t>
            </a:r>
            <a:endParaRPr lang="en-US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en-US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0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ru-RU" sz="20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703C"/>
                </a:solidFill>
                <a:latin typeface="Arial" pitchFamily="34" charset="0"/>
                <a:cs typeface="Arial" pitchFamily="34" charset="0"/>
              </a:rPr>
              <a:t>курс</a:t>
            </a:r>
            <a:endParaRPr lang="ru-RU" sz="20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ru-RU" sz="2800" b="1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endParaRPr lang="ru-RU" sz="2800" dirty="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68313" y="5229225"/>
            <a:ext cx="8248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«Международная конкурентоспособность»</a:t>
            </a:r>
            <a:r>
              <a:rPr lang="ru-RU" sz="2000" b="1" dirty="0">
                <a:solidFill>
                  <a:srgbClr val="005BAA"/>
                </a:solidFill>
                <a:latin typeface="Calibri" pitchFamily="34" charset="0"/>
              </a:rPr>
              <a:t> </a:t>
            </a:r>
          </a:p>
          <a:p>
            <a:pPr algn="ctr"/>
            <a:endParaRPr lang="ru-RU" sz="1000" b="1" dirty="0">
              <a:solidFill>
                <a:srgbClr val="005BAA"/>
              </a:solidFill>
              <a:latin typeface="Calibri" pitchFamily="34" charset="0"/>
            </a:endParaRPr>
          </a:p>
          <a:p>
            <a:pPr algn="ctr"/>
            <a:r>
              <a:rPr lang="ru-RU" b="1" dirty="0">
                <a:solidFill>
                  <a:srgbClr val="005BAA"/>
                </a:solidFill>
              </a:rPr>
              <a:t>2020</a:t>
            </a:r>
            <a:r>
              <a:rPr lang="en-US" b="1" dirty="0">
                <a:solidFill>
                  <a:srgbClr val="005BAA"/>
                </a:solidFill>
              </a:rPr>
              <a:t>/20</a:t>
            </a:r>
            <a:r>
              <a:rPr lang="ru-RU" b="1" dirty="0">
                <a:solidFill>
                  <a:srgbClr val="005BAA"/>
                </a:solidFill>
              </a:rPr>
              <a:t>21</a:t>
            </a:r>
            <a:r>
              <a:rPr lang="en-US" b="1" dirty="0">
                <a:solidFill>
                  <a:srgbClr val="005BAA"/>
                </a:solidFill>
              </a:rPr>
              <a:t> </a:t>
            </a:r>
            <a:r>
              <a:rPr lang="ru-RU" b="1" dirty="0">
                <a:solidFill>
                  <a:srgbClr val="005BAA"/>
                </a:solidFill>
              </a:rPr>
              <a:t>учебный год </a:t>
            </a:r>
          </a:p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5868020" y="6309320"/>
            <a:ext cx="309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en-US" dirty="0">
                <a:hlinkClick r:id="rId3"/>
              </a:rPr>
              <a:t>avtopromimport@hse.ru</a:t>
            </a:r>
            <a:r>
              <a:rPr lang="ru-RU" dirty="0">
                <a:latin typeface="Calibri" pitchFamily="34" charset="0"/>
              </a:rPr>
              <a:t>                                                          </a:t>
            </a:r>
            <a:endParaRPr lang="ru-RU" dirty="0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516688" y="4292600"/>
            <a:ext cx="2786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     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Задание на 1 этап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21055" y="1353953"/>
            <a:ext cx="874343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Выделить перечень основных терминов и определений, характеризующих особенности ведения бизнеса в рассматриваемой стране (области по подгруппам).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Разобраться с базовыми определениями, что они означают, чем характеризуются, как оцениваются, какую играют роль в анализе страны.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Провести анализ условий ведения бизнеса в Российской Федерации. Какими параметрами характеризуется, в чем заключаются особенности ведения бизнеса.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Подготовить презентацию полученных результатов для представления другим участникам проектной работы.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5BAA"/>
              </a:solidFill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5BAA"/>
                </a:solidFill>
              </a:rPr>
              <a:t>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endParaRPr lang="ru-RU" b="1" dirty="0">
              <a:solidFill>
                <a:srgbClr val="005BAA"/>
              </a:solidFill>
            </a:endParaRPr>
          </a:p>
        </p:txBody>
      </p:sp>
      <p:pic>
        <p:nvPicPr>
          <p:cNvPr id="4" name="Picture 6" descr="https://we.hse.ru/data/2015/11/23/1081607031/DSCN4154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2808312" cy="2106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e.hse.ru/data/2015/11/23/1081607164/DSCN4149%5B1%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808312" cy="21062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0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e.hse.ru/data/2016/03/06/1125728675/IMG_1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225" y="4859488"/>
            <a:ext cx="2499456" cy="1874592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Задание на </a:t>
            </a:r>
            <a:r>
              <a:rPr lang="en-US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 этап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21055" y="1353953"/>
            <a:ext cx="89297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BAA"/>
                </a:solidFill>
              </a:rPr>
              <a:t>1. Провести анализ и сравнить условия ведения бизнеса в выбранных парах стран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703C"/>
                </a:solidFill>
              </a:rPr>
              <a:t>2. Дать оценку изменений условия ведения бизнеса в рассматриваемых странах на ближайшие 10 лет.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5BAA"/>
                </a:solidFill>
              </a:rPr>
              <a:t>3. Предложить сферы деятельности, развитие которых в рассматриваемых странах будет иметь дополнительные конкурентные преимущества.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703C"/>
                </a:solidFill>
              </a:rPr>
              <a:t>4. Подготовить презентацию полученных результатов для представления другим участникам проектной работы. </a:t>
            </a:r>
            <a:endParaRPr lang="ru-RU" b="1" dirty="0">
              <a:solidFill>
                <a:srgbClr val="005BAA"/>
              </a:solidFill>
            </a:endParaRPr>
          </a:p>
        </p:txBody>
      </p:sp>
      <p:pic>
        <p:nvPicPr>
          <p:cNvPr id="4" name="Picture 2" descr="https://we.hse.ru/data/2016/03/06/1125724839/IMG_1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400267" cy="180020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233" y="4509120"/>
            <a:ext cx="2466531" cy="184465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190058"/>
            <a:ext cx="2282845" cy="1687214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2214715" cy="1664424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3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2128300" cy="1600927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Задание на 3 этап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21055" y="1353953"/>
            <a:ext cx="89297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Применение приобретенных знаний и навыков для решения актуальных задач предприятий реального сектора. </a:t>
            </a: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rgbClr val="005BA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Знакомство с предприятиями, получение заданий, проведение анализа условий ведения бизнеса с странах в соответствии с рассматриваемой территориальной структурой, моделирование ключевых показателей.</a:t>
            </a:r>
          </a:p>
          <a:p>
            <a:pPr marL="342900" indent="-342900">
              <a:buFontTx/>
              <a:buAutoNum type="arabicPeriod"/>
            </a:pPr>
            <a:endParaRPr lang="ru-RU" b="1" dirty="0">
              <a:solidFill>
                <a:srgbClr val="005BAA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solidFill>
                  <a:srgbClr val="005BAA"/>
                </a:solidFill>
              </a:rPr>
              <a:t>Подготовка презентации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26050"/>
            <a:ext cx="2373396" cy="13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нимок экрана 2016-04-23 в 16.30.5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186441"/>
            <a:ext cx="2968496" cy="1554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786" y="4683113"/>
            <a:ext cx="2732470" cy="2058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4" descr="http://spacenews.com/wp-content/uploads/2014/11/PSLV15_ISRO02-370x4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129" y="4018319"/>
            <a:ext cx="1051807" cy="1066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9242" y="5578651"/>
            <a:ext cx="1825246" cy="123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2185" y="3621228"/>
            <a:ext cx="2634311" cy="19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93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Темы этапа 3</a:t>
            </a:r>
          </a:p>
        </p:txBody>
      </p:sp>
      <p:pic>
        <p:nvPicPr>
          <p:cNvPr id="4" name="Picture 2" descr="ВТ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60032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Главная страница Корпорация Ирку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43336"/>
            <a:ext cx="29241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2" y="3284984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3C"/>
                </a:solidFill>
              </a:rPr>
              <a:t>Оценка региональных перспектив продвижения российских космических технологий в странах Ближнего Востока и Северной Африки (на примере Египта и Алжира)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687976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Оценка конкурентоспособности центров региональных продаж на рынке </a:t>
            </a:r>
            <a:r>
              <a:rPr lang="ru-RU" b="1" dirty="0" err="1">
                <a:solidFill>
                  <a:srgbClr val="005BAA"/>
                </a:solidFill>
              </a:rPr>
              <a:t>ближне</a:t>
            </a:r>
            <a:r>
              <a:rPr lang="ru-RU" b="1" dirty="0">
                <a:solidFill>
                  <a:srgbClr val="005BAA"/>
                </a:solidFill>
              </a:rPr>
              <a:t>-среднемагистральных пассажирских самолетов с целью продвижения перспективного продукта ПАО «Иркут» МС-21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1412776"/>
            <a:ext cx="5904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Разработка конкурентоспособной структуры бизнеса облачного хранилища регионального уровня, аналогичного </a:t>
            </a:r>
            <a:r>
              <a:rPr lang="ru-RU" b="1" dirty="0" err="1">
                <a:solidFill>
                  <a:srgbClr val="005BAA"/>
                </a:solidFill>
              </a:rPr>
              <a:t>Microsoft</a:t>
            </a:r>
            <a:r>
              <a:rPr lang="ru-RU" b="1" dirty="0">
                <a:solidFill>
                  <a:srgbClr val="005BAA"/>
                </a:solidFill>
              </a:rPr>
              <a:t> </a:t>
            </a:r>
            <a:r>
              <a:rPr lang="ru-RU" b="1" dirty="0" err="1">
                <a:solidFill>
                  <a:srgbClr val="005BAA"/>
                </a:solidFill>
              </a:rPr>
              <a:t>Azure</a:t>
            </a:r>
            <a:r>
              <a:rPr lang="ru-RU" b="1" dirty="0">
                <a:solidFill>
                  <a:srgbClr val="005BAA"/>
                </a:solidFill>
              </a:rPr>
              <a:t>, </a:t>
            </a:r>
            <a:r>
              <a:rPr lang="ru-RU" b="1" dirty="0" err="1">
                <a:solidFill>
                  <a:srgbClr val="005BAA"/>
                </a:solidFill>
              </a:rPr>
              <a:t>Google</a:t>
            </a:r>
            <a:r>
              <a:rPr lang="ru-RU" b="1" dirty="0">
                <a:solidFill>
                  <a:srgbClr val="005BAA"/>
                </a:solidFill>
              </a:rPr>
              <a:t> </a:t>
            </a:r>
            <a:r>
              <a:rPr lang="ru-RU" b="1" dirty="0" err="1">
                <a:solidFill>
                  <a:srgbClr val="005BAA"/>
                </a:solidFill>
              </a:rPr>
              <a:t>Cloud</a:t>
            </a:r>
            <a:r>
              <a:rPr lang="ru-RU" b="1" dirty="0">
                <a:solidFill>
                  <a:srgbClr val="005BAA"/>
                </a:solidFill>
              </a:rPr>
              <a:t> </a:t>
            </a:r>
            <a:r>
              <a:rPr lang="ru-RU" b="1" dirty="0" err="1">
                <a:solidFill>
                  <a:srgbClr val="005BAA"/>
                </a:solidFill>
              </a:rPr>
              <a:t>Platform</a:t>
            </a:r>
            <a:r>
              <a:rPr lang="ru-RU" b="1" dirty="0">
                <a:solidFill>
                  <a:srgbClr val="005BAA"/>
                </a:solidFill>
              </a:rPr>
              <a:t>, путем предложения схемы наиболее эффективного расположения его дата центров по региону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429000"/>
            <a:ext cx="648072" cy="6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5496" y="836712"/>
            <a:ext cx="9073008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Защита проектной работы</a:t>
            </a:r>
          </a:p>
        </p:txBody>
      </p:sp>
      <p:pic>
        <p:nvPicPr>
          <p:cNvPr id="4" name="Picture 2" descr="E:\АПИ\Фото\Итоговое_проектная работа_19.05.16\DSCN4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90" y="1628799"/>
            <a:ext cx="3456382" cy="259228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755" y="1641800"/>
            <a:ext cx="4605051" cy="257928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АПИ\Фото\Итоговое_проектная работа_19.05.16\защита\IMG_44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512" y="4365104"/>
            <a:ext cx="3667419" cy="170031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5788" y="4531184"/>
            <a:ext cx="4705482" cy="136815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3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и документы\CLIENTS\ВШЭ (кафедра)\2016-05 (от Олеси - передача дел)\Фото\Итоговое_проектная работа_19.05.16\защита\IMG_44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2910" y="4475224"/>
            <a:ext cx="3240360" cy="172347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CLIENTS\ВШЭ (кафедра)\2016-05 (от Олеси - передача дел)\Фото\Итоговое_проектная работа_19.05.16\защита\IMG_4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3252259"/>
            <a:ext cx="2448272" cy="243556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896350" cy="457200"/>
          </a:xfrm>
        </p:spPr>
        <p:txBody>
          <a:bodyPr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Отзывы участников проекта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3700" y="1340768"/>
            <a:ext cx="8498780" cy="2088231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>
                <a:solidFill>
                  <a:srgbClr val="005BAA"/>
                </a:solidFill>
              </a:rPr>
              <a:t>«</a:t>
            </a:r>
            <a:r>
              <a:rPr lang="en-US" sz="1600" b="1" dirty="0" err="1">
                <a:solidFill>
                  <a:srgbClr val="005BAA"/>
                </a:solidFill>
              </a:rPr>
              <a:t>Курс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полностью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оправдал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ожидания</a:t>
            </a:r>
            <a:r>
              <a:rPr lang="en-US" sz="1600" b="1" dirty="0">
                <a:solidFill>
                  <a:srgbClr val="005BAA"/>
                </a:solidFill>
              </a:rPr>
              <a:t> и </a:t>
            </a:r>
            <a:r>
              <a:rPr lang="en-US" sz="1600" b="1" dirty="0" err="1">
                <a:solidFill>
                  <a:srgbClr val="005BAA"/>
                </a:solidFill>
              </a:rPr>
              <a:t>даже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превзошел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их</a:t>
            </a:r>
            <a:r>
              <a:rPr lang="en-US" sz="1600" b="1" dirty="0">
                <a:solidFill>
                  <a:srgbClr val="005BAA"/>
                </a:solidFill>
              </a:rPr>
              <a:t>. </a:t>
            </a:r>
            <a:r>
              <a:rPr lang="en-US" sz="1600" b="1" dirty="0" err="1">
                <a:solidFill>
                  <a:srgbClr val="005BAA"/>
                </a:solidFill>
              </a:rPr>
              <a:t>Очень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понравился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последний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блок</a:t>
            </a:r>
            <a:r>
              <a:rPr lang="en-US" sz="1600" b="1" dirty="0">
                <a:solidFill>
                  <a:srgbClr val="005BAA"/>
                </a:solidFill>
              </a:rPr>
              <a:t> с </a:t>
            </a:r>
            <a:r>
              <a:rPr lang="en-US" sz="1600" b="1" dirty="0" err="1">
                <a:solidFill>
                  <a:srgbClr val="005BAA"/>
                </a:solidFill>
              </a:rPr>
              <a:t>решением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кейсов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для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компаний</a:t>
            </a:r>
            <a:r>
              <a:rPr lang="en-US" sz="1600" b="1" dirty="0">
                <a:solidFill>
                  <a:srgbClr val="005BAA"/>
                </a:solidFill>
              </a:rPr>
              <a:t>. В </a:t>
            </a:r>
            <a:r>
              <a:rPr lang="en-US" sz="1600" b="1" dirty="0" err="1">
                <a:solidFill>
                  <a:srgbClr val="005BAA"/>
                </a:solidFill>
              </a:rPr>
              <a:t>такой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форме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чувствуется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значимость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выполненной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работы</a:t>
            </a:r>
            <a:r>
              <a:rPr lang="en-US" sz="1600" b="1" dirty="0">
                <a:solidFill>
                  <a:srgbClr val="005BAA"/>
                </a:solidFill>
              </a:rPr>
              <a:t> и </a:t>
            </a:r>
            <a:r>
              <a:rPr lang="en-US" sz="1600" b="1" dirty="0" err="1">
                <a:solidFill>
                  <a:srgbClr val="005BAA"/>
                </a:solidFill>
              </a:rPr>
              <a:t>реальная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польза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полученных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знаний</a:t>
            </a:r>
            <a:r>
              <a:rPr lang="en-US" sz="1600" b="1" dirty="0">
                <a:solidFill>
                  <a:srgbClr val="005BAA"/>
                </a:solidFill>
              </a:rPr>
              <a:t>, </a:t>
            </a:r>
            <a:r>
              <a:rPr lang="en-US" sz="1600" b="1" dirty="0" err="1">
                <a:solidFill>
                  <a:srgbClr val="005BAA"/>
                </a:solidFill>
              </a:rPr>
              <a:t>их</a:t>
            </a:r>
            <a:r>
              <a:rPr lang="ru-RU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применимость</a:t>
            </a:r>
            <a:r>
              <a:rPr lang="ru-RU" sz="1600" b="1" dirty="0">
                <a:solidFill>
                  <a:srgbClr val="005BAA"/>
                </a:solidFill>
              </a:rPr>
              <a:t> в</a:t>
            </a:r>
            <a:r>
              <a:rPr lang="en-US" sz="1600" b="1" dirty="0">
                <a:solidFill>
                  <a:srgbClr val="005BAA"/>
                </a:solidFill>
              </a:rPr>
              <a:t> </a:t>
            </a:r>
            <a:r>
              <a:rPr lang="en-US" sz="1600" b="1" dirty="0" err="1">
                <a:solidFill>
                  <a:srgbClr val="005BAA"/>
                </a:solidFill>
              </a:rPr>
              <a:t>жизни</a:t>
            </a:r>
            <a:r>
              <a:rPr lang="ru-RU" sz="1600" b="1" dirty="0">
                <a:solidFill>
                  <a:srgbClr val="005BAA"/>
                </a:solidFill>
              </a:rPr>
              <a:t>».</a:t>
            </a:r>
            <a:endParaRPr lang="en-US" sz="1600" b="1" dirty="0">
              <a:solidFill>
                <a:srgbClr val="005BAA"/>
              </a:solidFill>
            </a:endParaRPr>
          </a:p>
          <a:p>
            <a:endParaRPr lang="en-US" sz="1600" b="1" dirty="0">
              <a:solidFill>
                <a:srgbClr val="005BAA"/>
              </a:solidFill>
            </a:endParaRPr>
          </a:p>
          <a:p>
            <a:r>
              <a:rPr lang="ru-RU" sz="1600" b="1" dirty="0">
                <a:solidFill>
                  <a:srgbClr val="00703C"/>
                </a:solidFill>
              </a:rPr>
              <a:t>«Спасибо Вам большое за проведенную проектную работу! Было интересно, продуктивно и полезно. Очень понравилось работать с Вами и кафедрой в целом».</a:t>
            </a:r>
            <a:endParaRPr lang="en-US" sz="1600" b="1" dirty="0">
              <a:solidFill>
                <a:srgbClr val="005BAA"/>
              </a:solidFill>
            </a:endParaRPr>
          </a:p>
        </p:txBody>
      </p:sp>
      <p:pic>
        <p:nvPicPr>
          <p:cNvPr id="1027" name="Picture 3" descr="D:\Мои документы\CLIENTS\ВШЭ (кафедра)\2016-05 (от Олеси - передача дел)\Фото\Итоговое_проектная работа_19.05.16\DSCN4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0"/>
          <a:stretch/>
        </p:blipFill>
        <p:spPr bwMode="auto">
          <a:xfrm>
            <a:off x="428908" y="3428996"/>
            <a:ext cx="2811654" cy="186984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83568"/>
            <a:ext cx="8896350" cy="457200"/>
          </a:xfrm>
        </p:spPr>
        <p:txBody>
          <a:bodyPr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Отзывы кураторов проектной деятельности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93700" y="1340768"/>
            <a:ext cx="8498780" cy="532859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600" b="1" dirty="0">
                <a:solidFill>
                  <a:srgbClr val="005BAA"/>
                </a:solidFill>
              </a:rPr>
              <a:t>«Важно, что студенты активно поработали на первых этапах. Студенты были хорошо подготовлены, легко ориентировались в поиске информации. Команда работала слаженно, обязанности грамотно распределялись ответственным группы. Рекомендации и предложения учитывались, высказывались идеи, обсуждение было нацелено на достижение практического результата. На выходе получили исследование по заданной теме, представляющее реальный интерес для бизнеса. От всей души желаю студентам и сотрудникам кафедры успехов и рассчитываю на дальнейшее развитие сотрудничества с нашим предприятием».</a:t>
            </a:r>
          </a:p>
          <a:p>
            <a:pPr algn="just"/>
            <a:endParaRPr lang="ru-RU" sz="1600" b="1" dirty="0">
              <a:solidFill>
                <a:srgbClr val="005BAA"/>
              </a:solidFill>
            </a:endParaRPr>
          </a:p>
          <a:p>
            <a:pPr algn="r"/>
            <a:r>
              <a:rPr lang="ru-RU" b="1" dirty="0">
                <a:solidFill>
                  <a:srgbClr val="005BAA"/>
                </a:solidFill>
              </a:rPr>
              <a:t>Е. Коньков</a:t>
            </a:r>
          </a:p>
          <a:p>
            <a:pPr algn="r"/>
            <a:endParaRPr lang="ru-RU" sz="1100" b="1" dirty="0">
              <a:solidFill>
                <a:srgbClr val="005BAA"/>
              </a:solidFill>
            </a:endParaRPr>
          </a:p>
          <a:p>
            <a:pPr algn="r"/>
            <a:endParaRPr lang="ru-RU" sz="1100" b="1" dirty="0">
              <a:solidFill>
                <a:srgbClr val="005BAA"/>
              </a:solidFill>
            </a:endParaRPr>
          </a:p>
          <a:p>
            <a:pPr algn="r"/>
            <a:r>
              <a:rPr lang="ru-RU" sz="1100" b="1" dirty="0">
                <a:solidFill>
                  <a:srgbClr val="005BAA"/>
                </a:solidFill>
              </a:rPr>
              <a:t>  </a:t>
            </a:r>
          </a:p>
          <a:p>
            <a:pPr algn="just"/>
            <a:r>
              <a:rPr lang="ru-RU" sz="1600" b="1" dirty="0">
                <a:solidFill>
                  <a:srgbClr val="00703C"/>
                </a:solidFill>
              </a:rPr>
              <a:t>«Студенты, с которыми мы работали, приятно удивили своей подготовленностью, за что особенное спасибо преподавателям базовой кафедры. За короткое время группа собрала требуемую информацию, провела необходимый анализ, к итоговому выступлению подготовила обоснованные выводы. Считаю, что все участники продемонстрировали умение работать в команде и добиваться поставленных целей».</a:t>
            </a:r>
          </a:p>
          <a:p>
            <a:pPr algn="r"/>
            <a:r>
              <a:rPr lang="ru-RU" b="1" dirty="0">
                <a:solidFill>
                  <a:srgbClr val="00703C"/>
                </a:solidFill>
              </a:rPr>
              <a:t>Г. Хохлов</a:t>
            </a:r>
            <a:endParaRPr lang="ru-RU" sz="1200" b="1" dirty="0">
              <a:solidFill>
                <a:srgbClr val="196313"/>
              </a:solidFill>
            </a:endParaRPr>
          </a:p>
        </p:txBody>
      </p:sp>
      <p:pic>
        <p:nvPicPr>
          <p:cNvPr id="14" name="Picture 4" descr="Главная страница Корпорация Ирку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265" y="3552094"/>
            <a:ext cx="1772047" cy="3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ВТ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5730882"/>
            <a:ext cx="1440160" cy="50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7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9123" y="1088113"/>
            <a:ext cx="8498780" cy="406782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1600" b="1" dirty="0">
                <a:solidFill>
                  <a:srgbClr val="005BAA"/>
                </a:solidFill>
              </a:rPr>
              <a:t>«Разработанный кафедрой подход к постепенному погружению студентов в процесс анализа реальных бизнес-процессов позволяет формировать мобильные группы с потрясающе высокой эффективностью. Работа над конкретной задачей исследования мирового космического рынка показала не только уникальность методики постановки задачи, но и позволила выявить сильные стороны ребят: их умение мобилизоваться, функционально распределять работу, совместно анализировать собранную и обработанную информацию, формировать выводы и быть готовыми к принятию быстрых и выверенных решений. Важно, что студенты активно поработали на первых этапах.</a:t>
            </a:r>
          </a:p>
          <a:p>
            <a:pPr algn="just"/>
            <a:r>
              <a:rPr lang="ru-RU" sz="1600" b="1" dirty="0">
                <a:solidFill>
                  <a:srgbClr val="005BAA"/>
                </a:solidFill>
              </a:rPr>
              <a:t>Считаю группу готовой к выполнению более сложных заданий как в рамках учебного процесса, так и в интересах реального бизнеса».</a:t>
            </a:r>
          </a:p>
          <a:p>
            <a:pPr algn="just"/>
            <a:endParaRPr lang="ru-RU" sz="1600" b="1" dirty="0">
              <a:solidFill>
                <a:srgbClr val="005BAA"/>
              </a:solidFill>
            </a:endParaRPr>
          </a:p>
          <a:p>
            <a:pPr algn="r"/>
            <a:r>
              <a:rPr lang="ru-RU" b="1" dirty="0">
                <a:solidFill>
                  <a:srgbClr val="005BAA"/>
                </a:solidFill>
              </a:rPr>
              <a:t>М. Шилов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509120"/>
            <a:ext cx="648072" cy="6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34975" y="1556792"/>
            <a:ext cx="8208963" cy="523220"/>
          </a:xfrm>
        </p:spPr>
        <p:txBody>
          <a:bodyPr>
            <a:spAutoFit/>
          </a:bodyPr>
          <a:lstStyle/>
          <a:p>
            <a:pPr eaLnBrk="1" hangingPunct="1"/>
            <a:r>
              <a:rPr lang="ru-RU" sz="28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5BAA"/>
                </a:solidFill>
                <a:latin typeface="Arial" charset="0"/>
                <a:cs typeface="Arial" charset="0"/>
              </a:rPr>
              <a:t>Будем рады видеть вас на </a:t>
            </a:r>
            <a:r>
              <a:rPr lang="ru-RU" sz="2800" b="1">
                <a:solidFill>
                  <a:srgbClr val="005BAA"/>
                </a:solidFill>
                <a:latin typeface="Arial" charset="0"/>
                <a:cs typeface="Arial" charset="0"/>
              </a:rPr>
              <a:t>нашем проекте!</a:t>
            </a:r>
            <a:r>
              <a:rPr lang="ru-RU" sz="2800">
                <a:solidFill>
                  <a:srgbClr val="005BAA"/>
                </a:solidFill>
                <a:latin typeface="Arial" charset="0"/>
                <a:cs typeface="Arial" charset="0"/>
              </a:rPr>
              <a:t> </a:t>
            </a:r>
            <a:endParaRPr lang="ru-RU" sz="2800" dirty="0">
              <a:solidFill>
                <a:srgbClr val="005BA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AutoShape 8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AutoShape 10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AutoShape 12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5" name="AutoShape 14" descr="data:image/jpeg;base64,/9j/4AAQSkZJRgABAQAAAQABAAD/2wCEAAkGBxQTEhUUExQWFhUXGBwaGBcYGBweGxwcHB4ZHB4bGiAdHCggGx8mHxcZITEhJSkrLi4uFx8zODMsNygtLisBCgoKDg0OGxAQGywlICYsLCwsLCw0LCwsLCwsLCwsLywsLCwsLCwsLCwsLCwsLCwsLCwsLCwsLCwsLCwsLCwsLP/AABEIALcBEwMBEQACEQEDEQH/xAAcAAABBQEBAQAAAAAAAAAAAAAAAwQFBgcCAQj/xABEEAACAQIEAwUFBgMHAgYDAAABAhEAAwQSITEFBkETUWFxgQciMpGhFEKxwdHwI1JiM3KCkrLh8UOiFSRTY8LSFjST/8QAGwEAAgMBAQEAAAAAAAAAAAAAAAMBAgQFBgf/xAA6EQACAQIEAgkDAwIFBQEAAAAAAQIDEQQSITFBUQUTImFxgZGh8LHB0RQy4QZCFSNDUvEzYnKSoiT/2gAMAwEAAhEDEQA/ANxoAKACgAoAKACgAoAKACgAoAKACgAoAKACgAoAKACgAoAKACgAoAKACgAoAKACgAoAKACgAoAKACgAoAKACgAoAKACgAoAKACgAoAKACgAoAKACgAoAKACgAoAKACgAoAKACgAoAKACgDwmN6AIbE80YZCQbgMbldQPl+NKdeCdrjlQm1exHf/AJ1ZAJZGHlr+n1pbxMVwZf8ATN8SZ4Px2xiRNpwT1XZh6U2FSM9hU6UobklTBYUAFABQAUAFABQAUAFABQAUAFABQAUAFABQAUAFABQAUAFABQAUAMeM8Wt4a0bt0kKO4ST5UAZXxj2q3ix7AKq6xI19Zmp0LWGWD9qOLVpfKw/lgAdO4T/zUXDKaJyjzvZxkJ8F2PhOxPXL/vQQ1YtdBAUAFABQBl/PvNN17hsWSq2xozESWIMH0B8DWSrPNpwNlKnlV+JSxiO8zrsIGn7mkWtsPvfc4uOQQQ3u9+zp4z99ehkVF+YWFcE923d7a0cty3q6DZh/Mv5jajMrL2YZTcOX+KLibCXV6jXwNb6U88bmCrDJKxJUwWFABQAUAFABQAUAFABQAUAFABQAUAFABQAUAFABQAUAFABQAUAZX7WuJ3Ll1cJakqEDOoGpYzA9Br60XLxjcqGG5MxDoHC9+jEA0tzNKos4xfJmMAnINddCCR51XOiHSkxnw9LmDxVq46kFWVo2kTV4zT2FzpuOjPpFGkAjY61cQe0AFAEPzNxFrVoLb1vXSLdsf1NpPkJn0pVWdlZbsbShd3eyMxscBW7duDMcqkAt1OkD6AfOskV6G4k7HJShgc0rPrVnFkaExf5bw5tlcg1FUlDQsnqUAHstd2sMbTd7INv+0x6Und25l3oXv2Y4jK+IsTosOnirT9NK14R7oyYpbMv9bDGFABQAUAFABQAUAFABQAUAFABQAUAFABQAUAFABQB4TQA0PEF+6C3iNvrS+sXAv1b4ndvGoTEwe6pU0yHBocg1cqZ8HD8UxDrBCpBO/wB1QPzqjZphB8SZtAxtVDRc9ZdDVGiyZn/tBQq1t492Cs9Afy0/CinuLrLiary7jBdw1ppBbIofwbKJB8dfrWhNPYxzhKLs0SVSUCgCv8YXLikut8K2LgXwuSCPmubXwrLWeWd3ydvE00lmhZc16FF4FiQFusQYzDX/ADA+QkH50mn+01vRk/w3jNm6DkJMb6H8xTG0Qk2NbnOGHDZD7v8AUxgab7An5gVCWZaESeV6srmLsLcu4jJrm94HWJhcup74PpWOekh9rxJ/ke4FxVsj/qWMh9CCP9LD5Vow0u3Yy4iN4mk10TAFABQAUAFABQAUAFABQAUAFABQBHcb43ZwqZ7zR3DqT3AVNgKY/tKZzFnDMdYgySf8ogVDcVxLqDZKcM55VjF+xcs95IJUeekgVXMiXSkW63cDAMpBBEgjYirCzqgAoAYYxs0j7o38f9qXLXTgMjoR9+4AJnyH71pE2khsUyF45iGW0WQQR1MD8TP0pEpDorUW5M5jNwZbkTMdfzA6RWmjU4MTVp8UVzifao1xbIe3IAzLHvZCwAkmVb3tdNlEdatF2VjXUTnO/OxGcJ4pj1uqjOzqzZQGCn6gL0BOtDkuBVU2tznjuNx73GVXZVVspVQFnbXNDHYzpUKS4g6cnsSfCsDfu28jnNlyuO0YNDhoInKCfdlh4xUprhuUnFrfYu/JVoiy5IgtcJMbH3UAI9AKMOrRK46V6i7l+Sw08xBQBUee7zdi8MQi/FA31+Ese/aB6npWHFNvY2YZJGecsImINy3cAMBWIOusg6d0GZ8xVabdjTu9Sx8I5esLdIyqRDBhAj3vz/Xyq923qwcVFaIf2+G2g4UnUbTGoiJ23jTSlq+1yzWl7ELxy6tq45WIAWI9azVF2hv9gx4JimFy06mCLpA/zHT5VMJOLQiaumjZbbSAe8V2Tls6oICgAoAKACgAoAKACgAoAKAI7jnGrOFt9peaATlVRqzMdlUdT9KLkpNmKczcQbG8Tyk6KcoA2AGsedFR2VhlJXZpnD8CqKAoAA7qzWNlxW4g8KqWH3L+IAJtjQakDoD1jz38we+nU530MtenbUnaaZhDGXsq1EnZFoq7K7xfiqpkSfeeYA3Man6kfOs85aJGinTu7iVi+xGi5fE6n9+tQhvV8xriC0N72/gP0pcojFTKBY4kbGLy9NzURXEJq2hfOIXkQK5GZXUsZ194Eho/fWntpO4Um5Kz4EXheJW1/iOq2wdoXYf1Hp+FFnuOe2gpd4jbu+/bCuB1ZdCO4E/jtVNbgmuI/wCH8QFxkVVgEgRtuY6UJ9pIVV0i2XfD4dUXKggd1akktjmyk5O7FakqFAGfe1niEYfs5gE6Abse4eA1+VYsTK7SNmHjZNlB5UssHu3tQqKFJ6ESubzKkoT4TSVojTF2ZaOHgyQ4BzFiGhiY/wAOu0bd9OhFNF5X4Ejj8EbqKttgioZlUhtOg1OWepOsdNZqJRSRVOSeuhRuaMbDC0sksxYnwWIHyk1my8S058B7ySxLMrDMC3qDoQR+9dar/dYpwNi4bh2AEnTzP4bCunTg1uc+pJMkKcKCgAoAKACgAoAKACgAoAZcX4paw1prt5gqKNT1PgB1J7qCUmzC8Rxq7xfiS/cRZNtDrlVYMkTBYmJ/ONVydtTRCN+ySnJ3CHTFXDeUZhLZpkGTuNapOpmG06TjuWjjmPe0AFtXHn7yuFC+O+vyNVTXFjGnwVxbBY1xYNx5MCfeAzR6VRu2oyyehxyPxtcRiTBXRSQBmDAbSZEEbiRV6aalqjPXacNGaFWkwlW5o4sLaSTuwUep/Z9Kz1Z6GmjC7ILOGxMndUyjwzEE/gKzqXaN0Idl2OMV9tW57nZ5PJp8jLEesD0prZCWupzx3HX7QHZ21uE/FJgAepqOOoX00RnfMd5vtNtyhUsBKmJGsdND1qI8ULqXumaDxbjGGscNR8RcyursLSgSzawwyjXLoST0geRfGDlAz9b1dQY4GwiQ+Z+zO4zvAInUQdJn6Cqo3qzWjsOrmEt31gKXQQWOZjMdJJ27wN4qjZDjbVu5X+Y+Ji3hrzhisLkt5TBzHQZSNZElpG0VNH96M9Z9hjHgPtax6WwjC3fKg+86nNlHVipG3eR5nrXSVNNHMbsW+z7XQtoi7h2OJBjIh93zaZZP7upo6i70YZiY5J9olvGHs7yizekwJ9xh4E7N4H07hWdJrVEqQy9pfC7j3LRCzbIcZ40R9SA3cGJjMdq5mIg73vobsPNWtxK9extnB4Z7cM2aHtnKQVY/EHmBqJUjwHoiLi7xTuPkpaPYgeVealUdliFJA+HvA8Z3H6U7ZERnwLTxHmbLby2Uyg/ekaDwiaVKonohuV7sqtpl9664lgDlJ720nz1/GlyeliLa3JTk26UumIkajrOxg/P8ao24yTQJJppmjYvnFLBtK9uc5AOQj3Z6kHpXUo1HO0banOrRjBObeiLTauBgGUyCJBp7VtBMZKSujuoJCgAoAKACgAoAKAG/EMalm2124wVFEk/p3k7AVDdldkpNuyPnbnfm65jL5uPItJPZWp0H9TdCx+n40UrmjLlRC8s8WGGxCXiCy+8r5d8rCPd8RofSpmrqwU5ZXmNl4XiLN0h7Pwkd0aH/AI2rM1rY2qV1ckb+L2QLLd52A76G+BKXFiHEMWAjKytJ2gTPy29YolZLUmCu7oX5L7M3S6KFPZtm8PeWfqKmh+7yFYtdjzG3MXtLtWbht2EF0gwzs0LPcIBJPnA7pp0qqWxah0XOavN27uP8FL5z4u942+zVmGYvOUxOnhWSTvIf+kqwWkWTOCxmYlxu0fOAI+lVW9y8FpZi+E4jeuMS6tKiQggr5mDmb5aU9alHGKEMbzAVvW5XKdmQZicpB96Co6ga+dV43K2WxSOL3jiOKqBqFy5vCJYk+hA86ZGPZMlWV5+BDc68Gvh/tVwL2d8ns4aTESoYdCV1jXrsa1UrNZVwMtaEl2nxLBwDnu2llFLZLgUBg6koxAjMCoMTHX/elOm09B0a8Wtdyxcpc4/a7l23IlFDDKDtMHcCdSvzpVWDSuasNVjJtFY5p5YxuKxl1UULh7ZGRnOS2MyqzEaS0EmSAYjcU7DRWW5ixTfWNcDRBZscNwgt4VLb3skKTGZ53uORqV0mNtgNBWuMHN67GVuxAcBt4B7jXceXvX3MsWT+EWiIypJcwI98QdIFMqKUdIqyKqz3HXEbPC+ItltvcsvbUgIi9iCBOoUpDx8x4UhuUNxiSZYbV9cJhkF+8z9mgXNcM6ToI6nWO8wKz1oKpLLZabt7Ly4smNXq0nrrslu/PghezduXk/sGVDtnCCfNC0x4MBVYwlS2kmuTil9H9mVqN1d4tPmpNteqs/Uql/laz9qVXsgWirNlViALgjQQZCsCWgGPdOgjXI5xlUcbOLW6+jT5HQw8JZVnebv28muZBcwYJ8NdZV1sn3llhIB6Ge4yJ8KTJLNY0aoaXGtuEVWHWeviNvWq2YNod4QEtOHYOwXMCp190rPrrt1qckijmkOXxZv422WGUsjLcEaiFPqNwa6WCbdTU5PSiisNLlp9TR+WeJm2qWnPuzknx6fnXPoY+rWxLg43V5eVjY8HSw+Fi83CO/G/5LfXVMoUAFABQAUAFAFQ515+sYD+H/aXyJCAwFB2LnoPAanw3qGy8YXMS5o52xOOb+Lci2NkQQo9J1PiSao1fccrLYq3EUYGCYOsrPvCNIbuPnUwaauik0x5y7gxeuBGYqqgsY3MRoO7Uj60nE1uqhmQ7DUusnlexp3J3EyFZI0tgeJgzpPUiN/Gs9Oo5N3NcoJJJFt7G3fhoViNVMAwfI/hT4lb2IvjOFJUgLkJ0z22ZY7myg5SR4iNKrNjoW4SfsVbi3NKKLmFsPGy3G6mNxPXUnQRqB3VMYSUb8xmGnRlOzfaW38d5D8OZE94iW6TqB+p+ncBVWdqhEvmKcNgLZaJyo482IP5kVEl2TLh5P8AWu3NryRC2XUfeI228PP960taHQxGFVV3a15khc4mjROh7xH5ir5jH/hzWifqN+KXbrWm+zsgutu90nbwgH9KtFxb7Rjr9H1kuxb6HvAOSw1t810l30uuo1II1gkaE6/Oe41ohkWqOPiKNaDSqK3p9iVucGs4xuxvqWtpqgDMuqyu6kHadKjDztUZfGR/ykOX9mnDnEHDgeIe4D888mtbdzmDrh/JmEwQJw9vK7+6WlmJG8SxOkgfKkV12TVhHaZJcQ4Ql/D3LF3MEuAhiphhPcfy2OxkGk0+yPq2myhcU4VxLBKThMS3ZoBlUKiyogCAFCk9MrDpvWpVVLcxypOJ0mKt8U4fdxJRbeKsaXsghbgic0eKyR1BUiYp0JWduDEyRTOBWLmMtXroAOJwbJcVif7QSfcY/wA4yaHZgYP81VbTVmF2tUXrgvFExl1LzapbUOqnbO2ik/3QG9WmlzeSm2tXd+bbsvsLp9qq76aJeCSuyx8PxhvFrryUBhE/mMlZI2MsCANoE9RFMmV2T14v5w5IcpZo5mvBcuXnzfiSIxCO1y0IL2wC4UTkzTAzT8UAmB+Ymk4xSHUszabZUudOEW3sC5cBDIQufuVzAzDqoYjuiSayuF1pubKktblGt4J7LtIIZTpp3xB13HWk2vuWi+RKctv2eLt3MoUMwVgvw+97pMHbeY8KdT/dbyF1Y9lvzJn/AMLI4reuH4cisP8AGMv/AMLldPDRvJy7vqcHpGoo0FT77eS+IU5s421t7WGwyZ8QZYga5ZACsR3mTvoIk1mws1GLlGOsm36s1YjC9Y4RnLswS89DTeV711sNb+0AC8qgPqDJHWRpJ3MdZpmvEZpwJagAoAKACgCG5r4j9nw73Wui0ij3miW12CSYzE6DQ6nbqCzexKsfPXMtwuGc5sxYZhmDadHkCSHMxJ1yz3AVatsNi2yCwl1EdGfVc06deo/AVSSclZDYSjFpy2J3mbhyYeLIc3Hy/wAW4SSWcTO+0HOoE0qLbk9LJbFVHQq2GLC6oUkEmNKdJJx1Ii2pKxt/LOERLCZQJIlvE+NZYxS2Njk3uRXMnGPszNcVuzCiPBj3R1NXV27RKuSirsmeKYfEJaJvOmbLJ6KvezHqBIA7zWepUZCqX0WhnGJ4Q1nEslv/AMwbYOaRpbzMH/isctuSSdJ0gerKFbr6WaV439/DdinFqfYV0ufrrshRcFcN1bWULcu3CqWs2wEyzESFUERGp0b+WtMKKy3b0N66XnCGWMe17fyaniuG23tCzsiqoEGD7sREz3UmSJoYmpCfWrf8lR47y5fw8uo7S0PvDdQerj8xp5VVwsd/DdJ061ovSXLh5MgcJiJY61GU2OaJjh9ztLqWwRLEAeE9fxqFG7F1aqp03N8EaZbXs1hF+H7oO/zrSlY8dUqSqScpPVlX5z40nDh9pVRcZyALZfKJPVfdPQajTqatSilPQTXk3TszPOKe1rH3BFvsrA/oXM3zeR8lFaTETXss57uXMRctYu9cuPcC9jOolcxZQFEAkQZ/p8qTVTaNFBq9nua0z9W+XT176QaBK+oZTn0U7Dr8qO8m11YzLhuJTDLxpwMqMy2VX/3Iuho9bmbyrdT1SOfU0bRWE5gS1w8LZADs7q0dWJnMe+FK/ICrOzegvgMuTOJm1CT7rynkZMfXT/FS3fbk0/QiUU/NNez/ACaPwXmpbdoB1jsrbkeNy0hJU/3lGdfXqBUSWuZba/b8DKescr30+6+5aOVcE2GwyLcg3nm5eYa5rj6sSesfDPcopD1NqQ+v4JLisp2cEFTqCDv6VWEUpEVm3B2Kle4Yt+0trN/EtiLTsZkDTI56+Df7y/EYa6zR2OVgeku11dTRlSxdl0JRgUcdDuD3/wC9c/WLO9dSRoruLgt3AI7S2rHyIzAemY/OttbErDYec+Oy8Xt9TgTwssTioU+G78Fv9D3FXltXLRCjPdWCf6Ukif8AP9a5kcU8LhINq7fP7nYlh1iMTJXskSXC+M5bnvGQdCB0pmBWOqy6youz36ei39RGLxGBo/5UZXl3a+r2+bFtUzqK6QlO57QAUAFAGC8U4k3GcVeLvlwlp1SyoMEyT7w6ZmAkyJhlA2MxUnk0QmrUymf8x4AYW+QofJ9xrgALDQNsBpmkbDpUp50XpVLq4ljbIyqQdvey9Y1EH1pUXc0vbXgLYjiD3Je40s3cAPw+VGVLYunpqOeTcB2+JJ/kggfP9Kio7JImis02zTPtDWrZgbZmgdwmaQtzY1ZGScb4y+KfO50+6vQA/n41uhBRRy6lRzdy9cP9oCvhcNbxDEXEv2xdeGOe0isUMiZMqoI7xPWsGKw0nCahu9hkJ7XILA8ce1auuX/jZ37ExIzPcm7ciILAAwSNM3iI09Sm4q2ltfJaIh1ZZct9mxTgt6Mbg2d2i5byB20Mut1Drp965IPcwMmZprlmjJciJwy5XzVzQuUsS+KtRdfLfsXOzvDYyse8B4/LesrVzdSn2S1YxwwKkApqGB69IjrUNkxbTutzGuauCXrGIuixlKBe0VSSGVWPwg9cp7+kU6EVJDpdIVocmRHCeabmGvrda3LIPhOkqZEidjqddtKv1K4MVPpSc4OM16GvcO54wd2wbvbKuUSysQHTwI666aSD0qji07CFOL1Mc5z5jOPvByotogKqJkmTqx7pgadPGn06TW5lq1c70K6Lc9aaoXE5hzhnNshkJV1IIYbg7gj5VdRSViMzvc2n2f8AObYgMl0M99ROYABTrsNgrajTqNusZK1HJqjdRq59Jblrx+MS0pe84kD4RqP1Y+VZ0m2aHJRVzIOOYq/xLEm2ltrNgsXY5CJMAZ2ndiFAA/Q1ujHLGxzaklOTkhPC8Lw9y/h8HYRnHa/xHndfdDtI6BV30E7eN9lcoSftX5YXB37RsoLdm5aGUL0uIfe+jIZ660qEbyvcpWqZYpWI3gPGFa4hbKCSq3Uce6dYnw3OvSTUN2T+fEXjG80/D/nufDvNuLb7j8KznRGOJ4iit2RdA7iQuYZivUgVR0VWi4N2uuAupWdK0kr6jG7hfoZDDcVy4LHdG/s7UOW69N15aF69LBdJW6zsz4PZ+uz8xvxLCJibeVyBdX4X7vPvXvHqIrVQxtLF6JZZct/Tn3r46yw1XBrV5o89vX8+um0jZtiEWfdRFWf7oA/ATVa1B4vEZH+yO/jy9LX5E06qoUnP+6W3hz8L7cyg8xc1LdvNcVos2gLat/MWksR55IHgJ611oRpSleaTS28Tk4tV+ryUm1KW9uXiMcDxTF41+zwqlFG5BiB3u/3fIa7702pXnU0joheF6Oo4dZqmr9vJfk2Xkq1dsWFs4i8txh8J10n7sky2uxgfhSHaO7N9837UWapICgCA5q4g4sXVsMBcyMA3RTB3P3dRqdYg6TWWvjIUZJPVjI03JHzNy9xW5h2OIW12i/C7EHSdfjAOUmPWtVRJ9lvUTOk5xvrbmc3OIXMSwuOZdFCqcxWEAYkqZ1cHXrMnSAYXLstRX59e4mFOKVkR2FLOYzTG46w31Op117j00u0kMjdtsRu3TEDc/TyqcoORdPZeoFx2I6QP360iu9UacKt2W3mnii2MPceJdhkUf3tNfATPpVKcc0jRWnlg2Y6K3HJFb6E2xAn3wT/iDQPkpPrS2+0XSeUk8LiVa0wcxcDFw/8AekOGiZnQyB90aRNSnwFyd9XxE7GO7RRYb+zBzKSdbZjUKY2M7H57RSSUXnW/1HxqOUMktUtu4meX+Z3w9wvlW6+TL2jSCwGweCQ8QIJ103NKnrqjdhcLKWsnY1DgnNVi/aL50tlVzXFZh/DjeZ3HcdqXYbUhklZlSw/N1jFYz3QQolBm/wCohmT8zMHpFa6ULI51WrmZMX+XrLxYvoHSS1ljMid1kQYMajwpol6mWc3cE+yYlkHwEBknfKZEE9SCCJ8B31KKsi7eHdvhR2HgpP4Ci5Fh9Z4LiW+Gxc9Vj8YqyfIhq25auV+T1Lxi7bFWXMrZyoJBysBBkwSBOn1o1TsSspoV3D27OH7KyoRBsB37zO5PidaCw2xOIFyyJ361GVJaA5N7lHx/OVq2Wt5GulSVOwUxpudx6VGYixJ8hc2texuHw9qxZsJcuAMQJJUAsQICgE5TrB3qN1dgax7TOVxj8GVE9paPaW43JAMp/iUkecd1KW5YwvheDt50QwqzrOk1RVY1JZEtOLJlTdOOdvXgi6cF4liAWyXDlklUbUAdAJ1GlY+upYSqqVW7jbfivyh1SOIxNLrMPbMuD2f4ZBcycHfEXWvByLukhjpptl6rHh/vXX/TwnFSovT29Tg0+latObhio6+FmvLivmpzwznHF4RgmJQ3F6FtGj+lxo/rJ8aS3KDtJHTh1VdZqb+eHAvXBuY8JizCNFz+Rhlf06N6E1mq4TD19ZR15rR+qHxr16Oienqiuc/cdI/8lZks2lyN/e2TzaZPgQOtWp0lSgqUP5bf5BzdSTrT0+iS/Ay4pyvHD0UDVbqXLjDuhlYj/MAPCKi+au6cdorX/wAn+EJpSbpOvLeT7K/7Vt6vUsvAMXas2VSyAgA27u8k9Se81nx2NdG1Kirzft+WasLhlVvVqu0V88kJcZ5tWyJmWO3efKfhHjRQ6LjT/wA3FvNN8OXn8Rkn0pUxU3RwSywW8rfRfnXwJ/hfGuKtaRhbw4BEgXXbPHTNA3roavWwRSisrk336Eh7S+cVwNgopPb3UbIQJ7MQR2jdN/hH3iO4Eio1K5inFfaBdfDCxatiyQPeuByzOMpUggqBrmnrGkRArHHAR6x1JvN3cvcu6rtZFgtnNaRQnZqVUMuh91RGU6amND4Uuth6tOHWT56c9Tv4GvRxFVUYcrvlZcPsPcPw2x2ONcKe3uYZ1XqJCOuZQepVyum0/wBRgwtVNrNur+4dLdHuL6ymvnz18d6lyytpMi3FJm4oYxOV2IEHWd9DExPiKvXz59PiOLQcFrL4yp8cw4t33UfCGJX+6dR9DW2Es0UzPOOV2L3yZfS1ZBzKSwGgBLTuREamZrHUbcma6VaMIWEPaNiX7K0pGXtHLZTvCCPe7tXGlMw6u2zPVqSm9Shr9BqfKtYofWGb7Pf90yblk7aiBd/I0q2aWg1SsiKV5JJ7+7r3EVfbQre7uxazrvrVJM1UIRvsPrRpTR1YPKhnxAyabBHNxkszuNlQ05RZzmyTwnG8TZKlLzwCCAWLLI8Dt6UNNAnc0jlvDXOLsL7YcIqaC42qzOuSd/yNJliFGWRK79l4v7bjFC+ppPD+WLaASMx7zr8htVXUky9kj3inDxlK5YXow2k93j511cHV2115HLxlPfTTn3lOxWGu2rqMLrQgITxlizAyTv4zsK6sqNGvTlFx33ONLF1qE4tvbjz5odYe298ElicwGwAAkwTt6b7g1yv01GglFRtbvevv9js0KlTEXnGT1tZaae3Dx5mdc4ciXrbl0drpMkI0lo/obZv7uh86TOjdZ6eq480aVNwl1dV2k9uT8Htfu08CkC0dREFdwenTXu10pCVxjdi++xzAZ+JYVp+Eu3yR6vltFsi+p9N0gufL/tEt9ljsThwsk3WIHQKxzrt4EGrwjCMcsFq9zPLrZ1Osm9I7E57OeIWzaFh2i8rEQdyJ0y98DSPCl18PTxEclRar1Q+nXqUpdZT2foXK7gwdxmHeNxXEeHxnR8s9B3j6+q+69joSlg+kIZK8Un6Pyf2GGK4TmBBAZT90x/xXSwvT9Cr2K6yvnvH8r5qcLF/05icO+swss3dtL8P28Cr4/k8TmssUYGcrTE94O6/X0rpyw0JrNSenqvUyUelqlOXV4iLuvJ+a/wCDvlrgV37SXvgluhLZsxMy0zOg7/5vCs1W+GpTrS4LTxNrxFPGTp4ek9JPtcLJatF/v4lLL4Vrg/hM7o46HOjKoPhqdPKsXRt3h4t7u/m7nSx1o1ZJLRJeSsQvOXK93CEvalrBaZH3R/K35Hrp1rRhMMo4mVWWvIw9J1ZSwqpQ2vr4f8lI5PIxOMN69qtuCB0n7g8hBbzjvrTrUm5MmnBYeiqcfnM05+YlnSI8a4mI6VqQqyjCKaTsdWh0fCVNSk9WUXmnibcVuHs2HYrcGZho05WAgE6oMwiQCYPdrtc3SblLd7LgRVnCUVTp7Ljzf4Ktf4F9nu2iWzhgWBiBIIAB1MkbnzFbMBUVdttWsYsVB04LvLjhD7orJ0xWvUVNcNX5npP6awuSjKu95Oy8F/P0HVpypBBgjY1yItp3R6SUVJWexBcf4d2brirMiyLiNiLSj4IYE3FH8pifBo8z0qU1VWu/z57HlOksC6Ms8dvmv59edqXxXDkmzcYgC4zL5dm2X3o8PwrRTmryguFvdHGqXbuzTeGcesooCKTp91Yn57Cs+RlLlI9oPEXvYlcy5QtsBVHSSxPqdPlWygrRKsisDg8wK7yYb9PT8fKtlCln1ewmtUyaLctOGwAVa2ZElZGbM3uQXHMEp1+93/kazVYJj6U7MgbArCzq0W1sPc0CT8zVbGxyaV2N70RMg+RptNamHEtZdGTXDuTMVetC6irlbVQzgMR3gba+Jp2hisTPJvs/u38RlxSNbspBeYl94VSCR0MkbDzqJNWH0KGZ5nsjdcFZFtQioERRCquigDpHpXnOjquJrVpurBxjwurLf3ZplC46xuLFsAlSZ7tvWu9h6DrOydjBiMQqKu1cQPFFgF1IVtpiT36U9YSWZqLu183ESxkMqlJWT+bEPiMVba4CFCqNJgfOBI/OnYnBVamFlTzNt99vf4jn/qaTrKSjZL5t8YhieIIjH7x3IHhBJHp73zNcnovA4uFPLUXF/j39DpPpOhTb48bL6+QoLyXVzIc35TO4rfUhOm7TVjo4avRxEM1OV184FG565QLq2JtLNxR76gf2iRqPFwNj1iNfdrlYfpWlUrunwvZPg/wJrU7ttHvsH4eRi3dl91bbG2+kHMVAj0VvLruK6k3aNjPFa3N3pAwyX2q8AVcUuMiTct9nPcyyJ8yrR/hNT1saUXNkOlKr2FxMtxPCM3vIcrzJB2PiD0PjWnq41o9ZTe5y4YueFl1NZaL55omeA884jCkW8ShuqOp0uAeDbOPP50hylB2kdGKp1Y5qb+fY0bg3MOExg/ht7/VDo49OvmJFY8RgMPidWrPmtH/PmaKWKr0NE9O/VDzE4LwDD61ypYHGYJueHm2u77rZm11sHjVlxEFfv+z3QwsYIh5nToOuv7+tLxfS9TF0I0XHtX17+X8i8F0JSweJlWUrxt2U+F99foNObry9tgsPc0tm72jHqezGw88xrv4eiqcYUlwXuYMRWvnrP4n/AAaqpS6nRkddiNCCNiPyq6ZNroz3GezBbRc4N8odsxt3DoPBWAmPBpPjV4SsVqRciGbkHHzsn/8AQfpXEngKjk3odSOKgkkZ9xfgb8PNoNdAOIszEsAHBAKMEOYgBzB6mdorbQxEcUpNL9r9uZlUMj14r38hrdxZe7GZWykgBQYUyBoTvqYmBsu81uwVqTd+V/QViaedpQd3e1u9lysrAA7hXna1V1akpviz6HhqCoUY0lwVhYVVDBWzdKmRHcQdiDuCOoNMjJxd0LqU1OOVlM524KLFpHsKex7RiOvZEjW23gTqrem9dGhLPJyvutvA8d0jgnQldLT57fR6crsOG8ZOUSto+YpzgcsjsRda/eLkQNAIGiqO7xPQeM9K1UaV7RRSc1FXLDwPBDeIArqJKKsjBdt3ZJY29lGlQ2SV65b7adYX8e+lNZi6dju5w20BovrJ/X9zS3Qg+A+OKqQ2ZE8T4cdCskdx/Ks86DjqjUsV1rSloSHJHBkxGIAuD3EBdgdjHQ+GsnypdP8AcPrwSpp95a+L8/C2/wBnw1gXCGyBnMDMTEADXcxuKY3qY7mqcLs9nZGeM0BmIGk9YHQUnD56kU5bv77ex0nlpR12S1HWAxJdZjv+XpWidLLUkpO0VZd7fF+HBaeZzY46U4JpLW/kr6eYwxBa65iSB4ee2/jXQoxVKGqt847HHrTnWnzEb1o6ZuggeA8NKdFpbCJxb/cN2t/sk/pTbiXERu2VV1uR0zHrqmrDxzWzcWKrJtwcfmv4diYwjGop89/L8xuM8Vw65ZZrqaIHIWCdQNj4g/nRLqsVSdGprda+ZmnSr4SbrUtFfbmu/uZZMHfS6gZTp1HUHuPlXzHGYOpgqzo1Fbk+a4NHsMLiYYmmqkH5cnyI3B2beGzXUC20s52aBAymXO3TUt6jur1eHm50YTfFL8fUpftNcmaBgcUt22l1DKXFV1PerAEH5GrPQsVT2lcXwiYZ7N64BdYZraDV8w1UkD4QTpJgQTR1SqaNaEOo4JtPUx3D3gVClcx75j9amODnTqupSnZPha6+ompVp1aKp1oZmv7r2f0HP2ZX9x1BB6Hf08Y7q6EpwatUt9jiywtejLPQbfhv6cSOxfLJHvWG1GoUnUf3W/X50mpg+MGacN0ynpWXmvuvx6EjwnnTF4UhMSjXUH8+jjyeCG9Z86zNzhpJHVh1VZXpteX4LfhOfsHdVmM23UE5XAkx/KQSG8t/ClOlRlLO4q61vbUZetBZU3b2IDhWJ+2Yi7iXU5AypaDH4QNWgeMg+sVppxzQnK9tHZ8tDlY+p1c6dN802ueuxqvCOOIlsKRCJoWPqTHlXO6PebDxsn58e87eN7NZ3K3zl7W8Ph1yYWL94jfXs08WO7HwHzFamKS5mK8Q5wxl241xsVfzMZOW46r5BVIAHkKixa455j5ke9iLr2me3beVyB2ysuoJZfhlhqRHXruU4bCqnSjGVm1xt82InO7uhfllffZ8xuIV7MZx7ynMjz8Rj+zAGsGT3Gq4ueSm0ludLohKpi4Ko9rteNtC1rXEPcM7BqyZVii1dFGU/wBoHEYCWVOvxN5A6A+Z/wBNdDBU7tzPP9O4m0FRXHV+C29/oVTC4hlBA3OgmOvmK35bs8uTPDbYIVB8K9e8ncmulQhkjruY60lKWmxZVcIulPbFFd4tjszZQd6TKRdIUwzAadBtUXLpHl+6elQ2TYaPij1Ejw3qMxFh3wfjJsl2tZczIRDCIPQ+hApTir5luPjXnk6tvS9xP2fYHtOI2A+uVs5nWSsn11ilO0YSlLZJ/j7kOXaiub/n7G13OIPcTIBAPWNxvqfONv8AaurhsDTw1knsrau5y8R0nVxNPJayfuvlth5YxmVMgnaP1qZYeLnnaRSFfLDIiX5fQQT1/X/YD5ms2KbuasIlYZ8buDtCB0p2Gi8l2IxUlnsRTNWqxibGuKv5Arfyup+sEeoJHrV1DNddwmpU6tJ8mvnodLxxTYWyVnKuSZ/kJUE+ir86THCvrHNPj9dRtTHw6tU2uG/hoRCXjbbMpjvHf51pr4aniafV1Emvocuhip4WqqlJ2+5E8/8AH3+ygWpBut2d0AboQSfKYAPgK87/AIdUwbcN6d7p8bvde3ueuw/SdHGdradtV3LZ+/sQ3BPabisLw9cHbK51Zgt5jmZbZ2UA6Zgc0EyAIEaTUZbvU1ZuRVlxxdy7szuxlmYkknvJOpp0WthMkyc4YdRGvpThXEdYpjIOaCDII7xrNKqRUouL2YyDcWmtyy8JxNq9bW4x9/Zo3DDf9R4EV5t1sdgJ2hdw4X1VvqjqVMFgcfG9RWnxa0f4fmmP2wZcQqhlO4bQfXet9H+oaE1atG3hqvz7HGr/ANM4ik82Hlf/AOX+PdETiuS7THRXVz0t6j5EGPpW6lPCYm7pS+eDEyq9JYW0asL32vr7p29SWwHC7eBtAX2LNJK2ljMx72Mx3abCNSaZdKHVrbiS6bnV6+rvpZLhb6sz7nznC7iD2KkLaBgqh0PhPUfQ+I3zX4cDpqOl3uVBnoLiZagC4ubOFVkuWUu3jIg7KASstOzabCZjpTdipAcPxTW3WDALLm8YOk+v51nxEFKDT5M14KbhXhJc0aPaeRXnD6GxYGrFQe6FBJ2FWRSVkrsyzi+I7XEG4ZIY6DwGg/I+td9UuqpqJ8+xWK/U15VO/Tw4HV0DNI3iPKnYaLSuzHVlfRE9wpMok10IsytHvE+IQsCiUgSK4cR74Y99IlKzGxiSS3oq9yD3tZ8/3+4qCRJo8qCDhl76gCwciqftQCglihA791/Km0qlOk89R2ir39PyZcXTqVKeWmrvS3qatatsABrsY+Znr51uhOE5Sku76aGBwnGMU+/668RYHofyqweI5tYxknK0UuVKMt0MjVlHZja/fJ13PXWmRhbQTOo3qM2bu08NI/frTTM3yGfFrnuHT9/Kr09HcRiG5RtYjUJlvMH5gT9RTFbMzNVTdOL8V9Aemoy2ZXOd2HYQD98R8jXP6Q/6OvM7XRC//RptYoRQDu+VcM9Rc7tk6fnUpgywcPvwv505PQU0KXcYO+aq2WSJXkzjNy27JbwpvBjmLgxk6bkZfQkGkybvZF8qau2adhb4eJ+Q/X6f8UirhKNVduKf19dy1PFVYftk/sc8U43bsIwQqCBLGQFXxdvwG5qcsaEcsI+S0IVR15Xcr9+/zw+hjXM/MpvllQtlJ95zoX8D3L/T5TS49Y9ZvyW38/NDRlhH9q8380KteYkzTEQwY1ICRNBBpPtc5ZbB41rmbNbxJe4hjUGRmQ98Zlg9zDuqy2CTu7kThOQ8bdtdqLYQRIFxsrnyWJ+cUmdaC0LU076E5wa8WtrmBVhowIggjQgg7a1wK0ctRo+iYSr1tCM+4k1qqGsr/OGPyW8gOr6enX6aetb8BSz1Mz2RxOnMV1WHyLeWnlx/HmUhkmI3BkV3ZRzHiE7CnD1Z2CqCzdyiT8hrUxIki24bl7HOsJhL/mUK/wCqKdnS4lMjfAZY/k/iI1ODvf4QG+ikmluaZZU2ib4L7HMbeAbEPbwynofff1VTlH+aaQ5XHKNi2WfY9hrafxMVfIG5/hov/crR86lVcqDq7jS/ybwe3vibzn+l1b6qgH1qP1F9kHU8yIxGD4MDGfEeee2P9Rq3Wz/2sh048yF4jwzBgfwMRdfwb7MfT/8AYRv+01eM3xXz0KOC4Mj+WeIdjibVwGIaPnp606MI1OxLZ6epnqylCOeO619DX8FjM5PUCCdddY6eZrpKOSKUuOi9/sjkKp1k247LV8+H3Y9OvWjYZuDN86CGjg6+dWRRq4gRV7inEaY1JQzVoPURWgnB3GOHcBHJ/wDb+vaf/WrSV6nk/sIjNRw97cV9xjduVoRiSuymc7Ywe4h7y35D8TXK6TqK0Y+Z6Loaj+6fkVUOemlci53rHaDXWpQDz7TA/KrZitjy3cNxsid417vGq5gtY0PhEJbRQxKqNBPujvJPUyfOST3USlGCzTdkJvKcssFdkliOKJZtl7z5E2gDf+lF+8Y0k6b9xpCxDk+wrLm/svnmOeEVv813f+1befx+RnHMHHXxTRHZ2lPuWgf+5z95j39OnWRs0QgoqyIpcOTUF7Hj4JzsB6kUXBxYJgR99/Rf1P6VNwy8xT7Na/lP+Y/rUXYWR9R87cujFjDsQD9nvdqQR8QCOIH+Io3+CiV8rSFkdcxKrEnU7DqfL9axMZTjKTsiqY/gDPfa5bIUPqytM5hpIiRBH4eNZ6uHc3dHpsBj/wBPDJUV/Ai8VbNtiriCBPp3jwrJKEoPKzvUq0KsM8HoU/hfDf8AxPiIslyie9LASQFEmBtJOk13cLT6qjd8Tw/SuI/UYppPSOi+/ua3wz2UcPswWR77DrdeR/lXKpHmDWjOznZUWvAYCzZXLaS3aUbhFVQPkAKq3zJO7mMtD74J/pBb/SDVM8S2RiZxg6JcPjAH4sDUdYicjOcbxhbVprlwZVUSWOoA7zHQbmo6zkicneVbifL1vEsTdxuIYzsl9UA8AEUCKTm1uxvVStsyJvey/DMZF/EE+NwMfqKuplHAQPssg+5ir3kwn/5VOZFcveI472XFlOW9bD9Cbcg+DCNPMH502NZLcW6TZlfGuHXcLeezeAW4h6GQQdQVPUEVojO6uhEo20ZpPI19r9kXVuAOkhl6yI/H9+EYzp7DQlHC4im2p2TeltdL78NPi15cei68JdfRmllu0uPh568yz3sSjw6SpgEqRv3Ea7SCJ762dHU8VQToV5KaTspK97cpab2ae+q8BGKrUK0utpJxvq4v6rXa+n2FExMjvPjXQyi1UZxicQeg+tWhErUqMZ/bT3EUzIZutYjiruhP41KWpSctGyNW97j+dv8AC7+tX/1PJ/YSk3Q819GMsRiAAavKSSuylOk5Oxm/FcX211n6bL5Db9fWvN4ir1tRyPYYWj1NJQ9fEQUikmg8NyBQBfuUPZRjcW6tiEbDWCJLuBnIPREmQT3sBHjtVWyyRW+I4A4W+9ht7TlT3GDE6+VRn/2kOnf9zF7vODKALSy38zfCO7KB+576WoK+Z6vm/tyGa2yrRcl9yExWPuXWzXXLkdT08hsB4AVLLRSWxwLtQTc97egm56b9Fguc9pU2IuGagLn2fQUM4x/Cr1i7de7lKNcItsDP8OJVSD8JGojYwT1rPOFtTbh5q2ULjkqQNDGh8arwNK3KlzHxRsRhmQWyl4TvAiOo71aP2RUZYzazDYValJN03uQ3suxIs3Tc7MG2y5Tc+8uoJjv2BIFdPERvBZeHA4mFyyk1Ld7P7Px58zbe3JUe9p0IO48xWFyfMfls9hrfxNpT7z2wf6mE/UzVbouqc3smNbnHbI2LN/dRyPnlj60ZkW6mXGy80NLvMR+5h7z+JNtR9Xn6UXJ6uK3kvK/8EVxO9jMVZvWuyt2A6wGzdodd5BULqNOu/hQrkNUtk387v5KzgvZw2VVJQQuUsQzMfqsd2nQUatmyOKo0oZYJt82/wP8AB+yi2vxYnEk+FzL+AP41ey5IxdfUX9z9WTWF5CtptfxR88Q/5RVci5AsRUXH11+pn3tH4ni8BjBZsYm8ts2lcA3GbcuCTmJ6r+FMhTjxKTxNTu9F+CkcV43exJVr7l2UQGIEx3SOn6mnQio7GerUc7Xt5Kw55a4++Eui4uqnR17x+orNj8FDGU8kt+D5Fac3B3Rr1jH2sbZW5ZIzLJjQGTqVI6GZ9fOuV0Xj8R0Pi+rxTbpzsr6u1tE14Kya5eBk6QwMMZRvSVpxvp46tPx5iFvGdDM/v/ivo1oyWZbPieVjUknke/I9uYye/wCdTlsVdbNoNDizV2hWdjbEYonyoSSLXlLcYveOUASSWJ030gD86zOolNyb0SOlGi5UYxitW37JfyVHjvHSc1pDvozAzp1A6eBPmOtczF4vrOzHY6uDwPVPNNa/QgBWA6JZOT+S8VxF4srltgw959EXw/qb+kesDWptzBam8cm+zLBYErcg3742u3IhT3og91fPVh31Vy5F0i04vjWHtMVuX7SMBJVriho74JmoSvsSYV7ar+DvEXcKZuTLlEIB3zFyQJOiEGOj661F+Fy7pTSzOLsZSpoKnuagDvNQB6DQSdBqCD0NQB7moC59qVBAy4xgRetMnUiVPcw2NQ1dWLQlldzIuJcZFqUki4NCCpIHQgx1pGU6UZ6Fc4txX+ERcNt5+6ZnXSNRUxjdlalS0dTrBMMPZW2PeJEKFMEnc77DfXoK6JybHWKxDhIyfLYeramqOnHeyHrE1tsz9SS9mzdtcvLJKhV8pB6R4GstSzloN7aXb9zRLXDF7qpYrcdLhFHcKki56122nxOg82AqMy5k5W+A1fjWGH/Xt/5x+VRnQxUKj2ixG5zHhR/1QfIMfwFR1iGLCVn/AGiTc24YCZcjvCHp+/qKOsQupQlTdpGL+1Xj1nGYpXtZxkt9mwdQNQzMCNTM5/SPGnwvYzT3KMdKuip2r1e5VokOE8Vu4d89psp6jofMVSrSp1oZKiuuXzZldU7rcteB5vRye1lGJkncSfH9a7ODxVKlSjS2UUkvBHn8b0bVnN1I631JReJKwlXUjpBB/DUetbVioOVo6/Pm1zF+hlGN56dz3+eNjlsYBJJ2En8PzprqxW7KRoSeyIrF8dt7BgekjX086yVMdSWiZuo9H1Xq16kNxXj9y4vZK2WyN43bvzHumdO6uFWn1k3I9HQh1dNQXAhDlHj+/rS7svYdYXVhFAH0LwPm63a4fhzZw7vFsApayqqsNHkuw+8DqJOtX/c9WCXBFW45zdfxmQtZawEJKG1fcPqCpBdCsg+XSmPD1MuaMXLwJhOjnyVakYNcG9StNaMk5TqSSTJMncknUnx61nqKvtKLS8Gjs4aOEWsJRb53TOCKz7HRURji+D2rmpWD/Muh/Q+tSpNGerg6c916EJjOW3XW2wYdx0P6H6UxVOZzqvR01rB3Ii9YZDDqVPj+XfTFqYZwlB2krHM1JU9zUAdujLupFFhanGWzOO0qCx9ssYEnpUEmR8x+2jIG+yYcPvluXWIHg2QLJB3jMDHd0mwGS4bmmblx7+a4XJY3NA4YmTt0k7dPLas431Q6lVy6MjuJcXfEwpJyrqAd+7WphGxSrVciW4dxUWbSu0uwBRQZ3mTr3Rl+VPUrIRa5M8s4j7Xikw+KUw6s8KYGglRIJnZpnwpFebsasNPq3olfvNJ4bwW1hFb7MChbeSTPzrI5M0Tm5vtHhe+51uEDzNIlKT4kpLkdjAA/GS3gTp8tqi5a74HX2Gz/AOknnlFXUg62p/ufqLJh7X/pp/lH6VNyrnLmx5btp0UfKrXFtsguakzAWrYHaODln4QB8THy00GpJHiRDepKjfVlbw3INre6wuHp7o331O516VeNSa3YuUYvgY5dmTO861sM9jlTUpkWO1NWKiqGrFbHRIA12+vpUPvJXcTnI+DTEYi5buKI7C4V30YAEHTfbrVblrECuKMR0mddT5A7ga7VDehNhJ7s1BJyGoAkcLfiCOhoJNH4dwcvhrZtuRmUNlJOWTqY7tfCskqnaszqYeUaa0XnxOeHXrltxhsSAMx/g3BBhj91gNcreWh1767HR+Nt2fnxcPTkcPpno+NZOotPy/s+PfrzHty2QSDoQYPmK9CpKSujw8ouEnF7oAKhpPcmNWcP2trwOWsqdwPlSpYejLeC9EaYdJ4yH7as/wD2f5Enwqn7opMsBh3/AGI2Q6f6Qj/qvzSf1Q3xHDbbCCunz/GlPovD8E15mlf1LjWrSyvxX4sQOM5TtEyrMvhoRVX0XT4Sft+Cf8aqSesI+V/yznhfLC227R2zgfCI69511rBUw8acrXuUxPSkqkckVbmPMXgUfcVRozUq84bMin4Ck1TKbVj52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1757" name="Picture 4" descr="http://u1.s.progorod43.ru/userfiles/picoriginal/img-20131203095546-7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083907"/>
            <a:ext cx="5688657" cy="379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04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3200"/>
            <a:ext cx="91440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7" descr="SKB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92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SKB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549275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одзаголовок 2"/>
          <p:cNvSpPr txBox="1">
            <a:spLocks/>
          </p:cNvSpPr>
          <p:nvPr/>
        </p:nvSpPr>
        <p:spPr bwMode="auto">
          <a:xfrm>
            <a:off x="5214938" y="1409700"/>
            <a:ext cx="3708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115054, Москва, Стремянный переулок, д. 11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703C"/>
                </a:solidFill>
              </a:rPr>
              <a:t>Телефон/Факс: +7 (495) 269-03-07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703C"/>
              </a:solidFill>
            </a:endParaRP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11, </a:t>
            </a:r>
            <a:r>
              <a:rPr lang="en-US" sz="1100" b="1" dirty="0" err="1">
                <a:solidFill>
                  <a:srgbClr val="00703C"/>
                </a:solidFill>
              </a:rPr>
              <a:t>Stremyanniy</a:t>
            </a:r>
            <a:r>
              <a:rPr lang="en-US" sz="1100" b="1" dirty="0">
                <a:solidFill>
                  <a:srgbClr val="00703C"/>
                </a:solidFill>
              </a:rPr>
              <a:t> side street, Moscow, 115054, Russia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703C"/>
                </a:solidFill>
              </a:rPr>
              <a:t>Phone/Fax: +7 (495) </a:t>
            </a:r>
            <a:r>
              <a:rPr lang="ru-RU" sz="1100" b="1" dirty="0">
                <a:solidFill>
                  <a:srgbClr val="00703C"/>
                </a:solidFill>
              </a:rPr>
              <a:t>269</a:t>
            </a:r>
            <a:r>
              <a:rPr lang="en-US" sz="1100" b="1" dirty="0">
                <a:solidFill>
                  <a:srgbClr val="00703C"/>
                </a:solidFill>
              </a:rPr>
              <a:t>-</a:t>
            </a:r>
            <a:r>
              <a:rPr lang="ru-RU" sz="1100" b="1" dirty="0">
                <a:solidFill>
                  <a:srgbClr val="00703C"/>
                </a:solidFill>
              </a:rPr>
              <a:t>03</a:t>
            </a:r>
            <a:r>
              <a:rPr lang="en-US" sz="1100" b="1" dirty="0">
                <a:solidFill>
                  <a:srgbClr val="00703C"/>
                </a:solidFill>
              </a:rPr>
              <a:t>-</a:t>
            </a:r>
            <a:r>
              <a:rPr lang="ru-RU" sz="1100" b="1" dirty="0">
                <a:solidFill>
                  <a:srgbClr val="00703C"/>
                </a:solidFill>
              </a:rPr>
              <a:t>0</a:t>
            </a:r>
            <a:r>
              <a:rPr lang="en-US" sz="1100" b="1" dirty="0">
                <a:solidFill>
                  <a:srgbClr val="00703C"/>
                </a:solidFill>
              </a:rPr>
              <a:t>7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E-mail: api@avtopromimport.ru</a:t>
            </a:r>
          </a:p>
          <a:p>
            <a:pPr algn="r">
              <a:spcBef>
                <a:spcPct val="20000"/>
              </a:spcBef>
            </a:pPr>
            <a:r>
              <a:rPr lang="en-US" sz="1100" b="1" dirty="0">
                <a:solidFill>
                  <a:srgbClr val="00703C"/>
                </a:solidFill>
              </a:rPr>
              <a:t>www.avtopromimport.ru</a:t>
            </a:r>
          </a:p>
        </p:txBody>
      </p:sp>
      <p:sp>
        <p:nvSpPr>
          <p:cNvPr id="32773" name="Подзаголовок 2"/>
          <p:cNvSpPr txBox="1">
            <a:spLocks/>
          </p:cNvSpPr>
          <p:nvPr/>
        </p:nvSpPr>
        <p:spPr bwMode="auto">
          <a:xfrm>
            <a:off x="468313" y="1357313"/>
            <a:ext cx="37068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1</a:t>
            </a:r>
            <a:r>
              <a:rPr lang="en-US" sz="1100" b="1" dirty="0">
                <a:solidFill>
                  <a:srgbClr val="005BAA"/>
                </a:solidFill>
              </a:rPr>
              <a:t>01000</a:t>
            </a:r>
            <a:r>
              <a:rPr lang="ru-RU" sz="1100" b="1" dirty="0">
                <a:solidFill>
                  <a:srgbClr val="005BAA"/>
                </a:solidFill>
              </a:rPr>
              <a:t>, Москва, ул. Мясницкая, д. 20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Телефон: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100" b="1" dirty="0">
                <a:solidFill>
                  <a:srgbClr val="005BAA"/>
                </a:solidFill>
              </a:rPr>
              <a:t>Факс: +7 (495) 628-79-31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20, </a:t>
            </a:r>
            <a:r>
              <a:rPr lang="en-US" sz="1100" b="1" dirty="0" err="1">
                <a:solidFill>
                  <a:srgbClr val="005BAA"/>
                </a:solidFill>
              </a:rPr>
              <a:t>Myasnitskaya</a:t>
            </a:r>
            <a:r>
              <a:rPr lang="en-US" sz="1100" b="1" dirty="0">
                <a:solidFill>
                  <a:srgbClr val="005BAA"/>
                </a:solidFill>
              </a:rPr>
              <a:t> street, Moscow, 101000, Russia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Phone</a:t>
            </a:r>
            <a:r>
              <a:rPr lang="ru-RU" sz="1100" b="1" dirty="0">
                <a:solidFill>
                  <a:srgbClr val="005BAA"/>
                </a:solidFill>
              </a:rPr>
              <a:t>: +7 (495) </a:t>
            </a:r>
            <a:r>
              <a:rPr lang="en-US" sz="1100" b="1" dirty="0">
                <a:solidFill>
                  <a:srgbClr val="005BAA"/>
                </a:solidFill>
              </a:rPr>
              <a:t>771</a:t>
            </a:r>
            <a:r>
              <a:rPr lang="ru-RU" sz="1100" b="1" dirty="0">
                <a:solidFill>
                  <a:srgbClr val="005BAA"/>
                </a:solidFill>
              </a:rPr>
              <a:t>-</a:t>
            </a:r>
            <a:r>
              <a:rPr lang="en-US" sz="1100" b="1" dirty="0">
                <a:solidFill>
                  <a:srgbClr val="005BAA"/>
                </a:solidFill>
              </a:rPr>
              <a:t>32-32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Fax: </a:t>
            </a:r>
            <a:r>
              <a:rPr lang="ru-RU" sz="1100" b="1" dirty="0">
                <a:solidFill>
                  <a:srgbClr val="005BAA"/>
                </a:solidFill>
              </a:rPr>
              <a:t>+7 (495) 628-79-31</a:t>
            </a:r>
            <a:endParaRPr lang="en-US" sz="1100" b="1" dirty="0">
              <a:solidFill>
                <a:srgbClr val="005BAA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E-mail: hse@hse.ru</a:t>
            </a:r>
          </a:p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rgbClr val="005BAA"/>
                </a:solidFill>
              </a:rPr>
              <a:t>www.hse.ru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68313" y="3873242"/>
            <a:ext cx="824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5BAA"/>
                </a:solidFill>
              </a:rPr>
              <a:t>Базовая кафедра ВО «Автопромимпорт»</a:t>
            </a:r>
          </a:p>
          <a:p>
            <a:pPr algn="ctr"/>
            <a:r>
              <a:rPr lang="ru-RU" sz="2000" b="1" dirty="0">
                <a:solidFill>
                  <a:srgbClr val="005BAA"/>
                </a:solidFill>
              </a:rPr>
              <a:t>«</a:t>
            </a:r>
            <a:r>
              <a:rPr lang="ru-RU" sz="2000" b="1">
                <a:solidFill>
                  <a:srgbClr val="005BAA"/>
                </a:solidFill>
              </a:rPr>
              <a:t>Международная конкурентоспособность»</a:t>
            </a:r>
            <a:r>
              <a:rPr lang="ru-RU" sz="2000" b="1">
                <a:solidFill>
                  <a:srgbClr val="005BAA"/>
                </a:solidFill>
                <a:latin typeface="Calibri" pitchFamily="34" charset="0"/>
              </a:rPr>
              <a:t> </a:t>
            </a:r>
            <a:endParaRPr lang="ru-RU" sz="2000" dirty="0">
              <a:solidFill>
                <a:srgbClr val="262626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2" y="5157192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dirty="0">
                <a:hlinkClick r:id="rId5"/>
              </a:rPr>
              <a:t>we.hse.ru/</a:t>
            </a:r>
            <a:r>
              <a:rPr lang="en-US" dirty="0" err="1">
                <a:hlinkClick r:id="rId5"/>
              </a:rPr>
              <a:t>avtopromimport</a:t>
            </a:r>
            <a:r>
              <a:rPr lang="ru-RU" dirty="0"/>
              <a:t>    			          </a:t>
            </a:r>
            <a:r>
              <a:rPr lang="en-US" dirty="0">
                <a:hlinkClick r:id="rId6"/>
              </a:rPr>
              <a:t>avtopromimport@hse.ru</a:t>
            </a:r>
            <a:r>
              <a:rPr lang="ru-RU" dirty="0">
                <a:latin typeface="Calibri" pitchFamily="34" charset="0"/>
              </a:rPr>
              <a:t>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96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684213" y="2320925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latin typeface="Calibri" pitchFamily="34" charset="0"/>
            </a:endParaRPr>
          </a:p>
        </p:txBody>
      </p:sp>
      <p:pic>
        <p:nvPicPr>
          <p:cNvPr id="18438" name="Picture 4" descr="&amp;scy;&amp;khcy;&amp;iecy;&amp;mcy;&amp;acy;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06" y="1700808"/>
            <a:ext cx="4981782" cy="274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одзаголовок 2"/>
          <p:cNvSpPr txBox="1">
            <a:spLocks/>
          </p:cNvSpPr>
          <p:nvPr/>
        </p:nvSpPr>
        <p:spPr bwMode="auto">
          <a:xfrm>
            <a:off x="179388" y="1052538"/>
            <a:ext cx="8785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ВО «Автопромимпорт» более 50 лет осуществляет реализацию (поддержку)  международных проектов, направленных на освоение новейших технологий.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18440" name="Прямоугольник 14"/>
          <p:cNvSpPr>
            <a:spLocks noChangeArrowheads="1"/>
          </p:cNvSpPr>
          <p:nvPr/>
        </p:nvSpPr>
        <p:spPr bwMode="auto">
          <a:xfrm>
            <a:off x="179388" y="4581525"/>
            <a:ext cx="87931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5BAA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altLang="ru-RU" sz="1600" b="1" dirty="0" err="1">
                <a:solidFill>
                  <a:srgbClr val="005BAA"/>
                </a:solidFill>
              </a:rPr>
              <a:t>АТОМмаша</a:t>
            </a:r>
            <a:r>
              <a:rPr lang="ru-RU" altLang="ru-RU" sz="1600" b="1" dirty="0">
                <a:solidFill>
                  <a:srgbClr val="005BAA"/>
                </a:solidFill>
              </a:rPr>
              <a:t>, внедрение промышленных технологий </a:t>
            </a:r>
            <a:r>
              <a:rPr lang="ru-RU" altLang="ru-RU" sz="1600" b="1" dirty="0" err="1">
                <a:solidFill>
                  <a:srgbClr val="005BAA"/>
                </a:solidFill>
              </a:rPr>
              <a:t>Thyssenkrupp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Mannesmann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Siemens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Volkswagen</a:t>
            </a:r>
            <a:r>
              <a:rPr lang="ru-RU" altLang="ru-RU" sz="1600" b="1" dirty="0">
                <a:solidFill>
                  <a:srgbClr val="005BAA"/>
                </a:solidFill>
              </a:rPr>
              <a:t>, </a:t>
            </a:r>
            <a:r>
              <a:rPr lang="ru-RU" altLang="ru-RU" sz="1600" b="1" dirty="0" err="1">
                <a:solidFill>
                  <a:srgbClr val="005BAA"/>
                </a:solidFill>
              </a:rPr>
              <a:t>Porsche</a:t>
            </a:r>
            <a:r>
              <a:rPr lang="ru-RU" altLang="ru-RU" sz="1600" b="1" dirty="0">
                <a:solidFill>
                  <a:srgbClr val="005BAA"/>
                </a:solidFill>
              </a:rPr>
              <a:t> и многих других компаний.</a:t>
            </a:r>
          </a:p>
        </p:txBody>
      </p:sp>
      <p:sp>
        <p:nvSpPr>
          <p:cNvPr id="18441" name="Подзаголовок 2"/>
          <p:cNvSpPr txBox="1">
            <a:spLocks/>
          </p:cNvSpPr>
          <p:nvPr/>
        </p:nvSpPr>
        <p:spPr bwMode="auto">
          <a:xfrm>
            <a:off x="179388" y="5661025"/>
            <a:ext cx="878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703C"/>
                </a:solidFill>
              </a:rPr>
              <a:t>В настоящее время Объединение работает более чем с 1400 компаниями из 52 стран мира.</a:t>
            </a:r>
            <a:endParaRPr lang="ru-RU" sz="2400" dirty="0">
              <a:solidFill>
                <a:srgbClr val="898989"/>
              </a:solidFill>
            </a:endParaRPr>
          </a:p>
        </p:txBody>
      </p:sp>
      <p:pic>
        <p:nvPicPr>
          <p:cNvPr id="8" name="Picture 2" descr="&amp;scy;&amp;khcy;&amp;ie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89483"/>
            <a:ext cx="3456384" cy="28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82578" y="2916276"/>
            <a:ext cx="288032" cy="10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782578" y="2819934"/>
            <a:ext cx="4320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82144A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62779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366" name="Подзаголовок 2"/>
          <p:cNvSpPr txBox="1">
            <a:spLocks/>
          </p:cNvSpPr>
          <p:nvPr/>
        </p:nvSpPr>
        <p:spPr bwMode="auto">
          <a:xfrm>
            <a:off x="467544" y="3573016"/>
            <a:ext cx="84296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dirty="0">
                <a:solidFill>
                  <a:srgbClr val="005BAA"/>
                </a:solidFill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b="1" dirty="0">
              <a:solidFill>
                <a:srgbClr val="005BAA"/>
              </a:solidFill>
            </a:endParaRPr>
          </a:p>
        </p:txBody>
      </p:sp>
      <p:sp>
        <p:nvSpPr>
          <p:cNvPr id="15368" name="Подзаголовок 12"/>
          <p:cNvSpPr txBox="1">
            <a:spLocks/>
          </p:cNvSpPr>
          <p:nvPr/>
        </p:nvSpPr>
        <p:spPr bwMode="auto">
          <a:xfrm>
            <a:off x="1" y="692696"/>
            <a:ext cx="91440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200" b="1" dirty="0">
              <a:solidFill>
                <a:srgbClr val="00703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703C"/>
                </a:solidFill>
              </a:rPr>
              <a:t>Проектная деятельность кафедры</a:t>
            </a:r>
          </a:p>
        </p:txBody>
      </p:sp>
      <p:pic>
        <p:nvPicPr>
          <p:cNvPr id="1027" name="Picture 3" descr="E:\АПИ\Фото\Итоговое_проектная работа_19.05.16\DSCN45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3543845" cy="198490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АПИ\Фото\Итоговое_проектная работа_19.05.16\защита\IMG_44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7038" y="5055050"/>
            <a:ext cx="4561466" cy="132627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160240" cy="17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708226"/>
            <a:ext cx="1183371" cy="817118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9767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797152"/>
            <a:ext cx="1947787" cy="12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spacenews.com/wp-content/uploads/2014/11/PSLV15_ISRO02-370x48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5445224"/>
            <a:ext cx="1051807" cy="10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7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30" y="811560"/>
            <a:ext cx="9144000" cy="457200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Профессорско-преподавательский состав </a:t>
            </a:r>
            <a:r>
              <a:rPr lang="en-US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 </a:t>
            </a:r>
            <a:endParaRPr lang="ru-RU" sz="2400" b="1" dirty="0">
              <a:solidFill>
                <a:srgbClr val="00703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57494" y="1368626"/>
            <a:ext cx="3531831" cy="1390066"/>
            <a:chOff x="457494" y="1368626"/>
            <a:chExt cx="3531831" cy="1390066"/>
          </a:xfrm>
        </p:grpSpPr>
        <p:pic>
          <p:nvPicPr>
            <p:cNvPr id="17" name="Picture 3" descr="Подчуфаров Андрей Юрьеви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1368626"/>
              <a:ext cx="1227575" cy="13900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457494" y="1390701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Подчуфаров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Андрей Юрьевич 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Заведующий кафедрой, проф., д.т.н.,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Первый зам. генерального директора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ГП ВО «Автопромимпорт»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APodchufarov@hse.ru</a:t>
              </a: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860033" y="3117274"/>
            <a:ext cx="3415659" cy="1383180"/>
            <a:chOff x="4590225" y="1390701"/>
            <a:chExt cx="3415659" cy="138318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894" y="1390701"/>
              <a:ext cx="1087990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590225" y="1405888"/>
              <a:ext cx="2327670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Рыбас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Александр Леонидович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ru-RU" sz="1000" dirty="0">
                  <a:solidFill>
                    <a:srgbClr val="00703C"/>
                  </a:solidFill>
                </a:rPr>
                <a:t>Профессор, торговый представитель РФ в Республике Индия</a:t>
              </a: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 err="1">
                  <a:solidFill>
                    <a:srgbClr val="898989"/>
                  </a:solidFill>
                  <a:hlinkClick r:id="rId5"/>
                </a:rPr>
                <a:t>arybas</a:t>
              </a:r>
              <a:r>
                <a:rPr lang="ru-RU" sz="1000" dirty="0">
                  <a:solidFill>
                    <a:srgbClr val="898989"/>
                  </a:solidFill>
                  <a:hlinkClick r:id="rId5"/>
                </a:rPr>
                <a:t>@hse.ru</a:t>
              </a: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494" y="3106236"/>
            <a:ext cx="3759874" cy="1367991"/>
            <a:chOff x="457571" y="3008765"/>
            <a:chExt cx="3759874" cy="1367991"/>
          </a:xfrm>
        </p:grpSpPr>
        <p:pic>
          <p:nvPicPr>
            <p:cNvPr id="14348" name="Picture 1" descr="C:\Users\Олеся\Downloads\фото 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750" y="3008765"/>
              <a:ext cx="1455695" cy="13679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457571" y="3019803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Шилов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Максим Анатольевич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Доцент, к.э.н., к.т.н.,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Ген. директор ГК Материк,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АФК «Система»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7"/>
                </a:rPr>
                <a:t>MShilov@hse.ru</a:t>
              </a:r>
              <a:endParaRPr lang="ru-RU" sz="1000" u="sng" dirty="0">
                <a:solidFill>
                  <a:srgbClr val="898989"/>
                </a:solidFill>
                <a:hlinkClick r:id="rId8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6016" y="1390701"/>
            <a:ext cx="3970612" cy="1379029"/>
            <a:chOff x="457494" y="4626397"/>
            <a:chExt cx="3970612" cy="1379029"/>
          </a:xfrm>
        </p:grpSpPr>
        <p:pic>
          <p:nvPicPr>
            <p:cNvPr id="14344" name="Picture 5" descr="C:\Users\Олеся\Downloads\AAN_688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827" y="4626397"/>
              <a:ext cx="1666279" cy="13790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457494" y="4642954"/>
              <a:ext cx="2304256" cy="1345916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Самойлов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Виктор Иванович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Профессор, </a:t>
              </a:r>
              <a:r>
                <a:rPr lang="ru-RU" sz="1000" dirty="0" err="1">
                  <a:solidFill>
                    <a:srgbClr val="00703C"/>
                  </a:solidFill>
                </a:rPr>
                <a:t>д.соц.н</a:t>
              </a:r>
              <a:r>
                <a:rPr lang="ru-RU" sz="1000" dirty="0">
                  <a:solidFill>
                    <a:srgbClr val="00703C"/>
                  </a:solidFill>
                </a:rPr>
                <a:t>., к.т.н., 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ru-RU" sz="1000" dirty="0">
                  <a:solidFill>
                    <a:srgbClr val="00703C"/>
                  </a:solidFill>
                </a:rPr>
                <a:t>Ген. директор ГП ВО «Автопромимпорт»,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генерал-лейтенант в отставке</a:t>
              </a:r>
              <a:r>
                <a:rPr lang="ru-RU" sz="1000" dirty="0">
                  <a:solidFill>
                    <a:srgbClr val="00703C"/>
                  </a:solidFill>
                  <a:latin typeface="Calibri" pitchFamily="34" charset="0"/>
                </a:rPr>
                <a:t> </a:t>
              </a:r>
              <a:br>
                <a:rPr lang="ru-RU" sz="1000" dirty="0">
                  <a:solidFill>
                    <a:srgbClr val="00703C"/>
                  </a:solidFill>
                  <a:latin typeface="Calibri" pitchFamily="34" charset="0"/>
                </a:rPr>
              </a:br>
              <a:r>
                <a:rPr lang="en-US" sz="1000" u="sng" dirty="0">
                  <a:solidFill>
                    <a:srgbClr val="898989"/>
                  </a:solidFill>
                  <a:latin typeface="Calibri" pitchFamily="34" charset="0"/>
                  <a:hlinkClick r:id="rId8"/>
                </a:rPr>
                <a:t> </a:t>
              </a:r>
              <a:r>
                <a:rPr lang="en-US" sz="1000" u="sng" dirty="0" err="1">
                  <a:solidFill>
                    <a:srgbClr val="898989"/>
                  </a:solidFill>
                  <a:hlinkClick r:id="rId10"/>
                </a:rPr>
                <a:t>Vsamoilov</a:t>
              </a:r>
              <a:r>
                <a:rPr lang="ru-RU" sz="1000" u="sng" dirty="0">
                  <a:solidFill>
                    <a:srgbClr val="898989"/>
                  </a:solidFill>
                  <a:hlinkClick r:id="rId10"/>
                </a:rPr>
                <a:t>@</a:t>
              </a:r>
              <a:r>
                <a:rPr lang="en-US" sz="1000" u="sng" dirty="0">
                  <a:solidFill>
                    <a:srgbClr val="898989"/>
                  </a:solidFill>
                  <a:hlinkClick r:id="rId10"/>
                </a:rPr>
                <a:t>hse.ru</a:t>
              </a:r>
              <a:r>
                <a:rPr lang="ru-RU" sz="1000" u="sng" dirty="0">
                  <a:solidFill>
                    <a:srgbClr val="898989"/>
                  </a:solidFill>
                  <a:hlinkClick r:id="rId10"/>
                </a:rPr>
                <a:t>;</a:t>
              </a:r>
              <a:endParaRPr lang="en-US" sz="1000" u="sng" dirty="0">
                <a:solidFill>
                  <a:srgbClr val="898989"/>
                </a:solidFill>
                <a:hlinkClick r:id="rId1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7571" y="4797152"/>
            <a:ext cx="3572515" cy="1395976"/>
            <a:chOff x="4626901" y="2988375"/>
            <a:chExt cx="3572515" cy="13959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26901" y="298837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Брундасова </a:t>
              </a: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Светлана Юрьевна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руководитель управления сводного бюджетирования ХК</a:t>
              </a:r>
              <a:r>
                <a:rPr lang="en-US" sz="1000" dirty="0">
                  <a:solidFill>
                    <a:srgbClr val="00703C"/>
                  </a:solidFill>
                </a:rPr>
                <a:t> РТ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dirty="0" err="1">
                  <a:solidFill>
                    <a:srgbClr val="898989"/>
                  </a:solidFill>
                  <a:hlinkClick r:id="rId3"/>
                </a:rPr>
                <a:t>SBrundasova</a:t>
              </a:r>
              <a:r>
                <a:rPr lang="ru-RU" sz="1000" dirty="0">
                  <a:solidFill>
                    <a:srgbClr val="898989"/>
                  </a:solidFill>
                  <a:hlinkClick r:id="rId3"/>
                </a:rPr>
                <a:t>@hse.ru;</a:t>
              </a:r>
              <a:endParaRPr lang="ru-RU" sz="1000" dirty="0">
                <a:solidFill>
                  <a:srgbClr val="898989"/>
                </a:solidFill>
              </a:endParaRPr>
            </a:p>
            <a:p>
              <a:pPr algn="r">
                <a:buFont typeface="Arial" charset="0"/>
                <a:buNone/>
                <a:tabLst>
                  <a:tab pos="1700213" algn="l"/>
                </a:tabLst>
              </a:pPr>
              <a:r>
                <a:rPr lang="en-US" sz="1000" dirty="0">
                  <a:solidFill>
                    <a:srgbClr val="898989"/>
                  </a:solidFill>
                </a:rPr>
                <a:t> </a:t>
              </a:r>
              <a:endParaRPr lang="ru-RU" sz="1000" dirty="0">
                <a:solidFill>
                  <a:srgbClr val="898989"/>
                </a:solidFill>
              </a:endParaRPr>
            </a:p>
          </p:txBody>
        </p:sp>
        <p:pic>
          <p:nvPicPr>
            <p:cNvPr id="40" name="Picture 2" descr="https://www.hse.ru/data/2013/07/06/1296083412/1_bk_2918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3001171"/>
              <a:ext cx="1281522" cy="1383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860032" y="4769381"/>
            <a:ext cx="3651921" cy="1386272"/>
            <a:chOff x="4626901" y="4614974"/>
            <a:chExt cx="3651921" cy="13862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26901" y="4642745"/>
              <a:ext cx="2290993" cy="13307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Сеньков </a:t>
              </a:r>
              <a:endParaRPr lang="en-US" sz="1000" b="1" dirty="0">
                <a:solidFill>
                  <a:srgbClr val="00703C"/>
                </a:solidFill>
                <a:latin typeface="Calibri" pitchFamily="34" charset="0"/>
              </a:endParaRPr>
            </a:p>
            <a:p>
              <a:pPr algn="r">
                <a:buFont typeface="Arial" charset="0"/>
                <a:buNone/>
              </a:pPr>
              <a:r>
                <a:rPr lang="ru-RU" sz="1000" b="1" dirty="0">
                  <a:solidFill>
                    <a:srgbClr val="00703C"/>
                  </a:solidFill>
                  <a:latin typeface="Calibri" pitchFamily="34" charset="0"/>
                </a:rPr>
                <a:t>Роман Викторович</a:t>
              </a:r>
            </a:p>
            <a:p>
              <a:pPr algn="r">
                <a:buFont typeface="Arial" charset="0"/>
                <a:buNone/>
              </a:pPr>
              <a:r>
                <a:rPr lang="ru-RU" sz="1000" dirty="0" err="1">
                  <a:solidFill>
                    <a:srgbClr val="00703C"/>
                  </a:solidFill>
                </a:rPr>
                <a:t>к.ф-м.н</a:t>
              </a:r>
              <a:r>
                <a:rPr lang="ru-RU" sz="1000" dirty="0">
                  <a:solidFill>
                    <a:srgbClr val="00703C"/>
                  </a:solidFill>
                </a:rPr>
                <a:t>.,</a:t>
              </a:r>
              <a:r>
                <a:rPr lang="en-US" sz="1000" dirty="0">
                  <a:solidFill>
                    <a:srgbClr val="00703C"/>
                  </a:solidFill>
                </a:rPr>
                <a:t> </a:t>
              </a:r>
              <a:r>
                <a:rPr lang="ru-RU" sz="1000" dirty="0">
                  <a:solidFill>
                    <a:srgbClr val="00703C"/>
                  </a:solidFill>
                </a:rPr>
                <a:t>руководитель департамента </a:t>
              </a:r>
            </a:p>
            <a:p>
              <a:pPr algn="r">
                <a:buFont typeface="Arial" charset="0"/>
                <a:buNone/>
              </a:pPr>
              <a:r>
                <a:rPr lang="ru-RU" sz="1000" dirty="0">
                  <a:solidFill>
                    <a:srgbClr val="00703C"/>
                  </a:solidFill>
                </a:rPr>
                <a:t>АО «СКБ»  </a:t>
              </a:r>
              <a:br>
                <a:rPr lang="ru-RU" sz="1000" dirty="0">
                  <a:solidFill>
                    <a:srgbClr val="00703C"/>
                  </a:solidFill>
                </a:rPr>
              </a:br>
              <a:r>
                <a:rPr lang="en-US" sz="1000" u="sng" dirty="0">
                  <a:solidFill>
                    <a:srgbClr val="898989"/>
                  </a:solidFill>
                  <a:hlinkClick r:id="rId12"/>
                </a:rPr>
                <a:t>rsenkov@avtopromimport.ru</a:t>
              </a:r>
              <a:r>
                <a:rPr lang="en-US" sz="1000" u="sng" dirty="0">
                  <a:solidFill>
                    <a:srgbClr val="898989"/>
                  </a:solidFill>
                </a:rPr>
                <a:t> </a:t>
              </a:r>
              <a:endParaRPr lang="ru-RU" sz="1000" b="1" dirty="0">
                <a:solidFill>
                  <a:srgbClr val="005BAA"/>
                </a:solidFill>
              </a:endParaRPr>
            </a:p>
          </p:txBody>
        </p:sp>
        <p:pic>
          <p:nvPicPr>
            <p:cNvPr id="41" name="Picture 3" descr="D:\защита\IMG_4452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7894" y="4614974"/>
              <a:ext cx="1360928" cy="1386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711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Цели проектной работы</a:t>
            </a: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231165" y="1340768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rgbClr val="005BAA"/>
                </a:solidFill>
              </a:rPr>
              <a:t>Общая цель </a:t>
            </a:r>
            <a:r>
              <a:rPr lang="ru-RU" b="1" dirty="0">
                <a:solidFill>
                  <a:srgbClr val="00703C"/>
                </a:solidFill>
              </a:rPr>
              <a:t>– сформировать у участников проектной работы навыки использования теоретических (научных) знаний, приобретаемых в процессе обучения в ВШЭ, для разработки и реализации практических решений в сфере международного бизнеса.</a:t>
            </a:r>
          </a:p>
          <a:p>
            <a:endParaRPr lang="ru-RU" b="1" dirty="0">
              <a:solidFill>
                <a:srgbClr val="00703C"/>
              </a:solidFill>
            </a:endParaRPr>
          </a:p>
          <a:p>
            <a:r>
              <a:rPr lang="ru-RU" b="1" dirty="0">
                <a:solidFill>
                  <a:srgbClr val="005BAA"/>
                </a:solidFill>
              </a:rPr>
              <a:t>Прикладная цель </a:t>
            </a:r>
            <a:r>
              <a:rPr lang="ru-RU" b="1" dirty="0">
                <a:solidFill>
                  <a:srgbClr val="00703C"/>
                </a:solidFill>
              </a:rPr>
              <a:t>- сформировать у участников проектной работы компетенции по формированию рациональной структуры территориального распределения международного бизнеса.</a:t>
            </a:r>
          </a:p>
          <a:p>
            <a:endParaRPr lang="ru-RU" b="1" dirty="0">
              <a:solidFill>
                <a:srgbClr val="00703C"/>
              </a:solidFill>
            </a:endParaRPr>
          </a:p>
        </p:txBody>
      </p:sp>
      <p:sp>
        <p:nvSpPr>
          <p:cNvPr id="2" name="AutoShape 6" descr="http://%D1%83%D1%87%D0%B7%D0%B0%D0%BD.%D1%80%D1%84/wp-content/uploads/2017/03/1-1-768x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repoHSE\2018\2018-2019 Проектная деятельность\ПР3_Разработка и развертывание стратегии на МР\Этап 1\защита 2018-12-25\Фото\Фото на сайт\LRM_EXPORT_240229474306272_20181226_14241189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11413"/>
            <a:ext cx="2324611" cy="174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repoHSE\2018\2018-2019 Проектная деятельность\ПР1_Особенности ведения бизнеса на МР\Этап 1\Защиты\Защита 1 этапа 2018-12-12\Фото (защита 1 этапа)\Фото на сайт\20181212_1745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r="2496"/>
          <a:stretch/>
        </p:blipFill>
        <p:spPr bwMode="auto">
          <a:xfrm>
            <a:off x="6169892" y="3811413"/>
            <a:ext cx="2281382" cy="17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АПИ\Фото\Итоговое_проектная работа_19.05.16\DSCN4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266" y="3982246"/>
            <a:ext cx="3006757" cy="225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4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B6321-C43D-4951-8336-0703F615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086" y="1193423"/>
            <a:ext cx="6353828" cy="711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Партнеры по проектным работам</a:t>
            </a:r>
            <a:br>
              <a:rPr lang="ru-RU" sz="2800" b="1" dirty="0">
                <a:solidFill>
                  <a:srgbClr val="00703C"/>
                </a:solidFill>
                <a:latin typeface="Arial" charset="0"/>
                <a:cs typeface="Arial" charset="0"/>
              </a:rPr>
            </a:br>
            <a:endParaRPr lang="ru-RU" sz="27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http://www.gazprom.ru/f/1/global/i/gazprom_logo_140.png">
            <a:extLst>
              <a:ext uri="{FF2B5EF4-FFF2-40B4-BE49-F238E27FC236}">
                <a16:creationId xmlns:a16="http://schemas.microsoft.com/office/drawing/2014/main" id="{CB42B64B-D665-4789-A2EA-E0297817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7273" y="3968110"/>
            <a:ext cx="10144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rosneft.ru/img/sys/h_logo.gif">
            <a:extLst>
              <a:ext uri="{FF2B5EF4-FFF2-40B4-BE49-F238E27FC236}">
                <a16:creationId xmlns:a16="http://schemas.microsoft.com/office/drawing/2014/main" id="{1E385D44-9DF6-48C2-A71C-7456830E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3057" y="3160230"/>
            <a:ext cx="965272" cy="60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ОАО &quot;ЛУКОЙЛ&quot;">
            <a:extLst>
              <a:ext uri="{FF2B5EF4-FFF2-40B4-BE49-F238E27FC236}">
                <a16:creationId xmlns:a16="http://schemas.microsoft.com/office/drawing/2014/main" id="{50D57A0F-0059-417E-84EA-1DCE94EB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333" y="2593351"/>
            <a:ext cx="1197769" cy="30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BRF.png">
            <a:extLst>
              <a:ext uri="{FF2B5EF4-FFF2-40B4-BE49-F238E27FC236}">
                <a16:creationId xmlns:a16="http://schemas.microsoft.com/office/drawing/2014/main" id="{2D9C05D0-F2B9-4AD5-8AF3-2A077643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825" y="4586197"/>
            <a:ext cx="910591" cy="86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ОАО «Мотовилихинские заводы»">
            <a:extLst>
              <a:ext uri="{FF2B5EF4-FFF2-40B4-BE49-F238E27FC236}">
                <a16:creationId xmlns:a16="http://schemas.microsoft.com/office/drawing/2014/main" id="{FBB40AE3-7440-415C-A2BF-3F79A5FA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0558" y="4809781"/>
            <a:ext cx="1137391" cy="46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АВТОВАЗ">
            <a:extLst>
              <a:ext uri="{FF2B5EF4-FFF2-40B4-BE49-F238E27FC236}">
                <a16:creationId xmlns:a16="http://schemas.microsoft.com/office/drawing/2014/main" id="{7B01F66F-3E13-44E7-8D7A-710C6C85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1590" y="5214025"/>
            <a:ext cx="1125683" cy="8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КАМАЗ">
            <a:extLst>
              <a:ext uri="{FF2B5EF4-FFF2-40B4-BE49-F238E27FC236}">
                <a16:creationId xmlns:a16="http://schemas.microsoft.com/office/drawing/2014/main" id="{3E0B1758-0CF9-479D-8EDC-916B8EBC0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6085" y="3973820"/>
            <a:ext cx="907346" cy="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Дополнительная комбинация цветов&#10;   логотипа">
            <a:extLst>
              <a:ext uri="{FF2B5EF4-FFF2-40B4-BE49-F238E27FC236}">
                <a16:creationId xmlns:a16="http://schemas.microsoft.com/office/drawing/2014/main" id="{D68F5A76-9A67-4B74-B55F-F36C415B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6585" y="4851763"/>
            <a:ext cx="733406" cy="45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http://mvd.ru/media/mvd-2014/img/logo.png">
            <a:extLst>
              <a:ext uri="{FF2B5EF4-FFF2-40B4-BE49-F238E27FC236}">
                <a16:creationId xmlns:a16="http://schemas.microsoft.com/office/drawing/2014/main" id="{5742F70D-E30F-49D6-98B7-8563CE14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2792" y="2618195"/>
            <a:ext cx="1021556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Minfin.gif">
            <a:extLst>
              <a:ext uri="{FF2B5EF4-FFF2-40B4-BE49-F238E27FC236}">
                <a16:creationId xmlns:a16="http://schemas.microsoft.com/office/drawing/2014/main" id="{D92B9075-C797-4FF8-9F08-ECCFCB91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7086" y="2532471"/>
            <a:ext cx="635426" cy="77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http://www.haostemple.org/_fr/8/9123330.jpg">
            <a:extLst>
              <a:ext uri="{FF2B5EF4-FFF2-40B4-BE49-F238E27FC236}">
                <a16:creationId xmlns:a16="http://schemas.microsoft.com/office/drawing/2014/main" id="{7665E621-4B24-465D-8E04-AF390A08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49899" y="3425076"/>
            <a:ext cx="644213" cy="6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File:BMW.svg">
            <a:extLst>
              <a:ext uri="{FF2B5EF4-FFF2-40B4-BE49-F238E27FC236}">
                <a16:creationId xmlns:a16="http://schemas.microsoft.com/office/drawing/2014/main" id="{86A011A7-1D29-4149-81FD-54C89BD2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92044" y="3177031"/>
            <a:ext cx="717947" cy="7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C:\Users\F33C~1\AppData\Local\Temp\Rar$DIa0.942\Logo_FKA_eng.jpg">
            <a:extLst>
              <a:ext uri="{FF2B5EF4-FFF2-40B4-BE49-F238E27FC236}">
                <a16:creationId xmlns:a16="http://schemas.microsoft.com/office/drawing/2014/main" id="{A65516ED-9924-4083-BA5D-91DBC18D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4517" y="2395375"/>
            <a:ext cx="565860" cy="66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Файл:Logo DB Schenker.svg">
            <a:extLst>
              <a:ext uri="{FF2B5EF4-FFF2-40B4-BE49-F238E27FC236}">
                <a16:creationId xmlns:a16="http://schemas.microsoft.com/office/drawing/2014/main" id="{D27CC408-1054-4E41-B839-C0657637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67882" y="3257732"/>
            <a:ext cx="1336768" cy="28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5" descr="http://www.eureca-usrf.org/about/habs/Logo_mineconom.jpg">
            <a:extLst>
              <a:ext uri="{FF2B5EF4-FFF2-40B4-BE49-F238E27FC236}">
                <a16:creationId xmlns:a16="http://schemas.microsoft.com/office/drawing/2014/main" id="{7982A84E-BDA6-4815-BA5E-B1FB35356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9475" y="3474832"/>
            <a:ext cx="1393031" cy="63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ttp://www.daimler.com/Projects/c2c/cda/images/channel5/header_daimler.gif">
            <a:extLst>
              <a:ext uri="{FF2B5EF4-FFF2-40B4-BE49-F238E27FC236}">
                <a16:creationId xmlns:a16="http://schemas.microsoft.com/office/drawing/2014/main" id="{61E863E6-9126-4541-8362-2BB97AB3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 r="76608"/>
          <a:stretch>
            <a:fillRect/>
          </a:stretch>
        </p:blipFill>
        <p:spPr bwMode="auto">
          <a:xfrm>
            <a:off x="5507857" y="4110781"/>
            <a:ext cx="143708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B59CD08-321E-470A-AA56-1501CDB1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56" y="2413653"/>
            <a:ext cx="595201" cy="7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остех — Википедия">
            <a:extLst>
              <a:ext uri="{FF2B5EF4-FFF2-40B4-BE49-F238E27FC236}">
                <a16:creationId xmlns:a16="http://schemas.microsoft.com/office/drawing/2014/main" id="{C2A64A82-90CE-4B5A-9059-9EA1FC58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02" y="2521728"/>
            <a:ext cx="488171" cy="5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>
            <a:extLst>
              <a:ext uri="{FF2B5EF4-FFF2-40B4-BE49-F238E27FC236}">
                <a16:creationId xmlns:a16="http://schemas.microsoft.com/office/drawing/2014/main" id="{1DDAC8CB-1185-4959-A855-FC3E3AB8F044}"/>
              </a:ext>
            </a:extLst>
          </p:cNvPr>
          <p:cNvSpPr/>
          <p:nvPr/>
        </p:nvSpPr>
        <p:spPr>
          <a:xfrm>
            <a:off x="513160" y="1946044"/>
            <a:ext cx="2080952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white"/>
                </a:solidFill>
                <a:latin typeface="Calibri" panose="020F0502020204030204"/>
              </a:rPr>
              <a:t>Государственные институты</a:t>
            </a:r>
          </a:p>
        </p:txBody>
      </p:sp>
      <p:sp>
        <p:nvSpPr>
          <p:cNvPr id="35" name="Блок-схема: процесс 34">
            <a:extLst>
              <a:ext uri="{FF2B5EF4-FFF2-40B4-BE49-F238E27FC236}">
                <a16:creationId xmlns:a16="http://schemas.microsoft.com/office/drawing/2014/main" id="{342EA310-6D29-4E67-840C-EE16FB11F897}"/>
              </a:ext>
            </a:extLst>
          </p:cNvPr>
          <p:cNvSpPr/>
          <p:nvPr/>
        </p:nvSpPr>
        <p:spPr>
          <a:xfrm>
            <a:off x="3229392" y="1946044"/>
            <a:ext cx="1673942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white"/>
                </a:solidFill>
                <a:latin typeface="Calibri" panose="020F0502020204030204"/>
              </a:rPr>
              <a:t>Банки</a:t>
            </a:r>
          </a:p>
        </p:txBody>
      </p:sp>
      <p:sp>
        <p:nvSpPr>
          <p:cNvPr id="36" name="Блок-схема: процесс 35">
            <a:extLst>
              <a:ext uri="{FF2B5EF4-FFF2-40B4-BE49-F238E27FC236}">
                <a16:creationId xmlns:a16="http://schemas.microsoft.com/office/drawing/2014/main" id="{0ECB3EC1-A35B-4E3F-92B7-7B98C079BDAC}"/>
              </a:ext>
            </a:extLst>
          </p:cNvPr>
          <p:cNvSpPr/>
          <p:nvPr/>
        </p:nvSpPr>
        <p:spPr>
          <a:xfrm>
            <a:off x="5601278" y="1910222"/>
            <a:ext cx="3380015" cy="39867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white"/>
                </a:solidFill>
                <a:latin typeface="Calibri" panose="020F0502020204030204"/>
              </a:rPr>
              <a:t>Компании</a:t>
            </a:r>
          </a:p>
        </p:txBody>
      </p:sp>
      <p:pic>
        <p:nvPicPr>
          <p:cNvPr id="38" name="Рисунок 37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9A574D0-1A46-4F80-88D9-E0D3E0FFDC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" y="4190377"/>
            <a:ext cx="2068838" cy="39279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37E83B2-0360-4ACB-B20B-D94CB209CAE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" t="30028" r="956" b="35346"/>
          <a:stretch/>
        </p:blipFill>
        <p:spPr>
          <a:xfrm>
            <a:off x="3170142" y="4346594"/>
            <a:ext cx="1873997" cy="51911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нак, часы, движение&#10;&#10;Автоматически созданное описание">
            <a:extLst>
              <a:ext uri="{FF2B5EF4-FFF2-40B4-BE49-F238E27FC236}">
                <a16:creationId xmlns:a16="http://schemas.microsoft.com/office/drawing/2014/main" id="{D831B9D5-FC07-4A24-93C4-A58E75D495C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26" y="3429109"/>
            <a:ext cx="1542180" cy="1028693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53C83EE-BE20-488D-92A4-43113221FB2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28" y="5432323"/>
            <a:ext cx="1176619" cy="41410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6777F3-17BF-4B26-B9A7-1CDAAEC82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r="17756"/>
          <a:stretch/>
        </p:blipFill>
        <p:spPr bwMode="auto">
          <a:xfrm>
            <a:off x="5507857" y="4554614"/>
            <a:ext cx="1274283" cy="8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432CE4-4F29-44D8-BD2A-872A0488ED9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57" y="5373831"/>
            <a:ext cx="874985" cy="531092"/>
          </a:xfrm>
          <a:prstGeom prst="rect">
            <a:avLst/>
          </a:prstGeom>
        </p:spPr>
      </p:pic>
      <p:pic>
        <p:nvPicPr>
          <p:cNvPr id="1026" name="Picture 2" descr="Федеральная служба по экологическому, технологическому и атомному ...">
            <a:extLst>
              <a:ext uri="{FF2B5EF4-FFF2-40B4-BE49-F238E27FC236}">
                <a16:creationId xmlns:a16="http://schemas.microsoft.com/office/drawing/2014/main" id="{382719DA-B8CA-43E8-ACA7-5D4A5B43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8" y="4739339"/>
            <a:ext cx="674321" cy="75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иенты">
            <a:extLst>
              <a:ext uri="{FF2B5EF4-FFF2-40B4-BE49-F238E27FC236}">
                <a16:creationId xmlns:a16="http://schemas.microsoft.com/office/drawing/2014/main" id="{9B3C146A-D52D-4552-8804-136BA360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04" y="5445811"/>
            <a:ext cx="1220123" cy="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связаться со службой поддержки Дойче Банка">
            <a:extLst>
              <a:ext uri="{FF2B5EF4-FFF2-40B4-BE49-F238E27FC236}">
                <a16:creationId xmlns:a16="http://schemas.microsoft.com/office/drawing/2014/main" id="{810C20C3-BDE8-4F8B-ADB0-71AD7A4B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55" y="3734065"/>
            <a:ext cx="1106118" cy="62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АО «Сбербанк»: финансовые показатели - топ 100 компаний - Коммерсантъ">
            <a:extLst>
              <a:ext uri="{FF2B5EF4-FFF2-40B4-BE49-F238E27FC236}">
                <a16:creationId xmlns:a16="http://schemas.microsoft.com/office/drawing/2014/main" id="{DBCE20A9-0F6A-46FE-9D41-D1A43063A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32829" r="11908" b="33874"/>
          <a:stretch/>
        </p:blipFill>
        <p:spPr bwMode="auto">
          <a:xfrm>
            <a:off x="3006004" y="2450557"/>
            <a:ext cx="2068838" cy="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овикомбанк">
            <a:extLst>
              <a:ext uri="{FF2B5EF4-FFF2-40B4-BE49-F238E27FC236}">
                <a16:creationId xmlns:a16="http://schemas.microsoft.com/office/drawing/2014/main" id="{7907784A-E708-4C9B-9F3A-A1EB21A96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21" y="3118798"/>
            <a:ext cx="1405453" cy="5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9" descr="Логотип Citi">
            <a:extLst>
              <a:ext uri="{FF2B5EF4-FFF2-40B4-BE49-F238E27FC236}">
                <a16:creationId xmlns:a16="http://schemas.microsoft.com/office/drawing/2014/main" id="{F8239C1B-40A6-4F42-903D-22F70053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101804" y="2900531"/>
            <a:ext cx="802481" cy="55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ttp://www.logobank.ru/images/ph/ru/v/vtb.png">
            <a:extLst>
              <a:ext uri="{FF2B5EF4-FFF2-40B4-BE49-F238E27FC236}">
                <a16:creationId xmlns:a16="http://schemas.microsoft.com/office/drawing/2014/main" id="{7D9F81FB-80B8-467E-A368-1C86508A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286529" y="3807325"/>
            <a:ext cx="806054" cy="3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38AB1-6C54-4C9B-AA71-6AC9A90ED5D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8" y="131258"/>
            <a:ext cx="7820417" cy="6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6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2241A183-BC64-4886-8EFE-19E966934759}"/>
              </a:ext>
            </a:extLst>
          </p:cNvPr>
          <p:cNvGrpSpPr/>
          <p:nvPr/>
        </p:nvGrpSpPr>
        <p:grpSpPr>
          <a:xfrm>
            <a:off x="467618" y="899036"/>
            <a:ext cx="8280847" cy="5535651"/>
            <a:chOff x="467618" y="899036"/>
            <a:chExt cx="8280847" cy="553565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C12E0C4-9776-40C5-A8D9-D31A679DCCF7}"/>
                </a:ext>
              </a:extLst>
            </p:cNvPr>
            <p:cNvSpPr/>
            <p:nvPr/>
          </p:nvSpPr>
          <p:spPr>
            <a:xfrm>
              <a:off x="467619" y="1853070"/>
              <a:ext cx="8280846" cy="9708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1">
              <a:extLst>
                <a:ext uri="{FF2B5EF4-FFF2-40B4-BE49-F238E27FC236}">
                  <a16:creationId xmlns:a16="http://schemas.microsoft.com/office/drawing/2014/main" id="{F623B92D-12C3-4607-BCB0-DBA672427A0A}"/>
                </a:ext>
              </a:extLst>
            </p:cNvPr>
            <p:cNvSpPr/>
            <p:nvPr/>
          </p:nvSpPr>
          <p:spPr>
            <a:xfrm>
              <a:off x="467618" y="899036"/>
              <a:ext cx="8280846" cy="432048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00703C"/>
                  </a:solidFill>
                </a:rPr>
                <a:t>Особенности ведения бизнеса</a:t>
              </a:r>
              <a:r>
                <a:rPr lang="en-US" b="1" dirty="0">
                  <a:solidFill>
                    <a:srgbClr val="00703C"/>
                  </a:solidFill>
                </a:rPr>
                <a:t> </a:t>
              </a:r>
              <a:r>
                <a:rPr lang="ru-RU" b="1" dirty="0">
                  <a:solidFill>
                    <a:srgbClr val="00703C"/>
                  </a:solidFill>
                </a:rPr>
                <a:t>на международном рынке </a:t>
              </a:r>
            </a:p>
          </p:txBody>
        </p:sp>
        <p:sp>
          <p:nvSpPr>
            <p:cNvPr id="31" name="Скругленный прямоугольник 2">
              <a:extLst>
                <a:ext uri="{FF2B5EF4-FFF2-40B4-BE49-F238E27FC236}">
                  <a16:creationId xmlns:a16="http://schemas.microsoft.com/office/drawing/2014/main" id="{29D597FC-CDFC-4478-B99C-BF13B97B8273}"/>
                </a:ext>
              </a:extLst>
            </p:cNvPr>
            <p:cNvSpPr/>
            <p:nvPr/>
          </p:nvSpPr>
          <p:spPr>
            <a:xfrm>
              <a:off x="1035818" y="1971198"/>
              <a:ext cx="2693331" cy="7200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продать</a:t>
              </a:r>
            </a:p>
          </p:txBody>
        </p:sp>
        <p:sp>
          <p:nvSpPr>
            <p:cNvPr id="32" name="Скругленный прямоугольник 9">
              <a:extLst>
                <a:ext uri="{FF2B5EF4-FFF2-40B4-BE49-F238E27FC236}">
                  <a16:creationId xmlns:a16="http://schemas.microsoft.com/office/drawing/2014/main" id="{8BF157A5-3339-4E9E-AE82-63302D2CA698}"/>
                </a:ext>
              </a:extLst>
            </p:cNvPr>
            <p:cNvSpPr/>
            <p:nvPr/>
          </p:nvSpPr>
          <p:spPr>
            <a:xfrm>
              <a:off x="5727082" y="1971198"/>
              <a:ext cx="2693368" cy="7200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произвести/купить</a:t>
              </a:r>
            </a:p>
          </p:txBody>
        </p:sp>
        <p:sp>
          <p:nvSpPr>
            <p:cNvPr id="33" name="Скругленный прямоугольник 14">
              <a:extLst>
                <a:ext uri="{FF2B5EF4-FFF2-40B4-BE49-F238E27FC236}">
                  <a16:creationId xmlns:a16="http://schemas.microsoft.com/office/drawing/2014/main" id="{A9632A17-6656-4061-9107-7C65B2F36084}"/>
                </a:ext>
              </a:extLst>
            </p:cNvPr>
            <p:cNvSpPr/>
            <p:nvPr/>
          </p:nvSpPr>
          <p:spPr>
            <a:xfrm>
              <a:off x="3275856" y="4805686"/>
              <a:ext cx="2736230" cy="720080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Прикладная специализация</a:t>
              </a:r>
            </a:p>
          </p:txBody>
        </p:sp>
        <p:sp>
          <p:nvSpPr>
            <p:cNvPr id="34" name="Скругленный прямоугольник 5">
              <a:extLst>
                <a:ext uri="{FF2B5EF4-FFF2-40B4-BE49-F238E27FC236}">
                  <a16:creationId xmlns:a16="http://schemas.microsoft.com/office/drawing/2014/main" id="{8BA9EA3A-A94A-4F04-8EE5-FD28659B926A}"/>
                </a:ext>
              </a:extLst>
            </p:cNvPr>
            <p:cNvSpPr/>
            <p:nvPr/>
          </p:nvSpPr>
          <p:spPr>
            <a:xfrm>
              <a:off x="467618" y="3329954"/>
              <a:ext cx="2016150" cy="93610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88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Социально-экономические факторы</a:t>
              </a:r>
            </a:p>
          </p:txBody>
        </p:sp>
        <p:sp>
          <p:nvSpPr>
            <p:cNvPr id="35" name="Скругленный прямоугольник 16">
              <a:extLst>
                <a:ext uri="{FF2B5EF4-FFF2-40B4-BE49-F238E27FC236}">
                  <a16:creationId xmlns:a16="http://schemas.microsoft.com/office/drawing/2014/main" id="{7FD032F1-3DE4-4B0D-BECE-3CA2CA053332}"/>
                </a:ext>
              </a:extLst>
            </p:cNvPr>
            <p:cNvSpPr/>
            <p:nvPr/>
          </p:nvSpPr>
          <p:spPr>
            <a:xfrm>
              <a:off x="2555850" y="3329954"/>
              <a:ext cx="2016150" cy="936104"/>
            </a:xfrm>
            <a:prstGeom prst="roundRect">
              <a:avLst/>
            </a:prstGeom>
            <a:solidFill>
              <a:schemeClr val="accent3">
                <a:alpha val="62000"/>
              </a:schemeClr>
            </a:solidFill>
            <a:ln w="25400"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lt1"/>
                  </a:solidFill>
                </a:rPr>
                <a:t>Правовая и политическая среда</a:t>
              </a:r>
            </a:p>
          </p:txBody>
        </p:sp>
        <p:sp>
          <p:nvSpPr>
            <p:cNvPr id="36" name="Скругленный прямоугольник 17">
              <a:extLst>
                <a:ext uri="{FF2B5EF4-FFF2-40B4-BE49-F238E27FC236}">
                  <a16:creationId xmlns:a16="http://schemas.microsoft.com/office/drawing/2014/main" id="{AA131157-1708-4B35-9889-61801300E738}"/>
                </a:ext>
              </a:extLst>
            </p:cNvPr>
            <p:cNvSpPr/>
            <p:nvPr/>
          </p:nvSpPr>
          <p:spPr>
            <a:xfrm>
              <a:off x="6732314" y="3329954"/>
              <a:ext cx="2016150" cy="936104"/>
            </a:xfrm>
            <a:prstGeom prst="roundRect">
              <a:avLst/>
            </a:prstGeom>
            <a:solidFill>
              <a:schemeClr val="accent3">
                <a:alpha val="62000"/>
              </a:schemeClr>
            </a:solidFill>
            <a:ln w="25400"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lt1"/>
                  </a:solidFill>
                </a:rPr>
                <a:t>Прогноз,  изменения условий, моделирование</a:t>
              </a:r>
            </a:p>
          </p:txBody>
        </p:sp>
        <p:sp>
          <p:nvSpPr>
            <p:cNvPr id="37" name="Скругленный прямоугольник 18">
              <a:extLst>
                <a:ext uri="{FF2B5EF4-FFF2-40B4-BE49-F238E27FC236}">
                  <a16:creationId xmlns:a16="http://schemas.microsoft.com/office/drawing/2014/main" id="{7FCFE53D-29A9-47D3-838D-7CAA5DDC4BA6}"/>
                </a:ext>
              </a:extLst>
            </p:cNvPr>
            <p:cNvSpPr/>
            <p:nvPr/>
          </p:nvSpPr>
          <p:spPr>
            <a:xfrm>
              <a:off x="4644082" y="3329954"/>
              <a:ext cx="2016150" cy="936104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88000">
                  <a:schemeClr val="tx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Структура экономики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11838D-D6C8-4B62-8929-E18CE2A8BDCB}"/>
                </a:ext>
              </a:extLst>
            </p:cNvPr>
            <p:cNvSpPr txBox="1"/>
            <p:nvPr/>
          </p:nvSpPr>
          <p:spPr>
            <a:xfrm>
              <a:off x="5076038" y="1412057"/>
              <a:ext cx="1368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5BAA"/>
                  </a:solidFill>
                </a:rPr>
                <a:t> рынка</a:t>
              </a:r>
            </a:p>
          </p:txBody>
        </p:sp>
        <p:sp>
          <p:nvSpPr>
            <p:cNvPr id="39" name="Скругленный прямоугольник 11">
              <a:extLst>
                <a:ext uri="{FF2B5EF4-FFF2-40B4-BE49-F238E27FC236}">
                  <a16:creationId xmlns:a16="http://schemas.microsoft.com/office/drawing/2014/main" id="{C401CDAF-2D55-45CC-BDDC-B6429F445985}"/>
                </a:ext>
              </a:extLst>
            </p:cNvPr>
            <p:cNvSpPr/>
            <p:nvPr/>
          </p:nvSpPr>
          <p:spPr>
            <a:xfrm>
              <a:off x="467618" y="6074647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1</a:t>
              </a:r>
            </a:p>
          </p:txBody>
        </p:sp>
        <p:sp>
          <p:nvSpPr>
            <p:cNvPr id="40" name="Скругленный прямоугольник 24">
              <a:extLst>
                <a:ext uri="{FF2B5EF4-FFF2-40B4-BE49-F238E27FC236}">
                  <a16:creationId xmlns:a16="http://schemas.microsoft.com/office/drawing/2014/main" id="{7AB25420-A87D-495A-B4D2-2992E7ABD351}"/>
                </a:ext>
              </a:extLst>
            </p:cNvPr>
            <p:cNvSpPr/>
            <p:nvPr/>
          </p:nvSpPr>
          <p:spPr>
            <a:xfrm>
              <a:off x="6508427" y="6074647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3</a:t>
              </a:r>
            </a:p>
          </p:txBody>
        </p:sp>
        <p:sp>
          <p:nvSpPr>
            <p:cNvPr id="41" name="Скругленный прямоугольник 25">
              <a:extLst>
                <a:ext uri="{FF2B5EF4-FFF2-40B4-BE49-F238E27FC236}">
                  <a16:creationId xmlns:a16="http://schemas.microsoft.com/office/drawing/2014/main" id="{02B5981F-7324-4D16-8A02-D33C01796CAC}"/>
                </a:ext>
              </a:extLst>
            </p:cNvPr>
            <p:cNvSpPr/>
            <p:nvPr/>
          </p:nvSpPr>
          <p:spPr>
            <a:xfrm>
              <a:off x="3488022" y="6074647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2</a:t>
              </a:r>
            </a:p>
          </p:txBody>
        </p:sp>
        <p:sp>
          <p:nvSpPr>
            <p:cNvPr id="42" name="Стрелка вниз 15">
              <a:extLst>
                <a:ext uri="{FF2B5EF4-FFF2-40B4-BE49-F238E27FC236}">
                  <a16:creationId xmlns:a16="http://schemas.microsoft.com/office/drawing/2014/main" id="{5339C01F-58FE-46A0-92B5-7B0DD5F6AAEB}"/>
                </a:ext>
              </a:extLst>
            </p:cNvPr>
            <p:cNvSpPr/>
            <p:nvPr/>
          </p:nvSpPr>
          <p:spPr>
            <a:xfrm>
              <a:off x="4427984" y="1375870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низ 26">
              <a:extLst>
                <a:ext uri="{FF2B5EF4-FFF2-40B4-BE49-F238E27FC236}">
                  <a16:creationId xmlns:a16="http://schemas.microsoft.com/office/drawing/2014/main" id="{04F69B17-7108-40A0-BE64-47BE2E3B9643}"/>
                </a:ext>
              </a:extLst>
            </p:cNvPr>
            <p:cNvSpPr/>
            <p:nvPr/>
          </p:nvSpPr>
          <p:spPr>
            <a:xfrm>
              <a:off x="4427984" y="2879649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низ 27">
              <a:extLst>
                <a:ext uri="{FF2B5EF4-FFF2-40B4-BE49-F238E27FC236}">
                  <a16:creationId xmlns:a16="http://schemas.microsoft.com/office/drawing/2014/main" id="{725E9189-F88B-4A4C-B446-B8B54F14F9DF}"/>
                </a:ext>
              </a:extLst>
            </p:cNvPr>
            <p:cNvSpPr/>
            <p:nvPr/>
          </p:nvSpPr>
          <p:spPr>
            <a:xfrm>
              <a:off x="4427984" y="4301591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низ 28">
              <a:extLst>
                <a:ext uri="{FF2B5EF4-FFF2-40B4-BE49-F238E27FC236}">
                  <a16:creationId xmlns:a16="http://schemas.microsoft.com/office/drawing/2014/main" id="{5DB9C39B-3B4A-4C69-952C-D6406DB0D949}"/>
                </a:ext>
              </a:extLst>
            </p:cNvPr>
            <p:cNvSpPr/>
            <p:nvPr/>
          </p:nvSpPr>
          <p:spPr>
            <a:xfrm>
              <a:off x="4427984" y="5579556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DFECAF-3CD7-45E7-93CC-02F69E190CE9}"/>
                </a:ext>
              </a:extLst>
            </p:cNvPr>
            <p:cNvSpPr txBox="1"/>
            <p:nvPr/>
          </p:nvSpPr>
          <p:spPr>
            <a:xfrm>
              <a:off x="3059832" y="141205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5BAA"/>
                  </a:solidFill>
                </a:rPr>
                <a:t>Оценка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32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План проектной работы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7504" y="1412776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этап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412776"/>
            <a:ext cx="720080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Работа в группах по специализациям – изучение теоретических положений по темам. 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Применение приобретенных знаний к условиям ведения бизнеса в России (группа 1-3), тестовый пример (группа 4).  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3688" y="3356992"/>
            <a:ext cx="7200800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Применение в рамках сводных групп полученных знаний к оценке условий ведения бизнеса в выбранных парах стран.</a:t>
            </a:r>
          </a:p>
          <a:p>
            <a:pPr lvl="0"/>
            <a:r>
              <a:rPr lang="ru-RU" sz="1600" dirty="0">
                <a:solidFill>
                  <a:srgbClr val="005BAA"/>
                </a:solidFill>
              </a:rPr>
              <a:t>Изложение освоенного материала и полученных результатов на итоговом занятии, коллективное обсуждение.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5157192"/>
            <a:ext cx="720080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rgbClr val="005BAA"/>
                </a:solidFill>
              </a:rPr>
              <a:t>Применение приобретенных знаний и навыков для решения актуальных задач предприятий реального сектора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35699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этап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515719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этап</a:t>
            </a:r>
          </a:p>
        </p:txBody>
      </p:sp>
    </p:spTree>
    <p:extLst>
      <p:ext uri="{BB962C8B-B14F-4D97-AF65-F5344CB8AC3E}">
        <p14:creationId xmlns:p14="http://schemas.microsoft.com/office/powerpoint/2010/main" val="380258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461665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703C"/>
                </a:solidFill>
                <a:latin typeface="Arial" charset="0"/>
                <a:cs typeface="Arial" charset="0"/>
              </a:rPr>
              <a:t>Подход к выставлению оценок</a:t>
            </a: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21055" y="1353953"/>
            <a:ext cx="89297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5BAA"/>
                </a:solidFill>
              </a:rPr>
              <a:t>После каждого выступления </a:t>
            </a:r>
            <a:r>
              <a:rPr lang="ru-RU" b="1" dirty="0">
                <a:solidFill>
                  <a:srgbClr val="00703C"/>
                </a:solidFill>
              </a:rPr>
              <a:t>другие подгруппы оценивают ее по пятибалльной системе</a:t>
            </a:r>
            <a:r>
              <a:rPr lang="ru-RU" b="1" dirty="0">
                <a:solidFill>
                  <a:srgbClr val="005BAA"/>
                </a:solidFill>
              </a:rPr>
              <a:t>. При этом, оценивая выступление в </a:t>
            </a:r>
            <a:r>
              <a:rPr lang="ru-RU" b="1" dirty="0">
                <a:solidFill>
                  <a:srgbClr val="00703C"/>
                </a:solidFill>
              </a:rPr>
              <a:t>5, 4, 3 балла</a:t>
            </a:r>
            <a:r>
              <a:rPr lang="ru-RU" b="1" dirty="0">
                <a:solidFill>
                  <a:srgbClr val="005BAA"/>
                </a:solidFill>
              </a:rPr>
              <a:t>, подгруппа отвечает на </a:t>
            </a:r>
            <a:r>
              <a:rPr lang="ru-RU" b="1" dirty="0">
                <a:solidFill>
                  <a:srgbClr val="00703C"/>
                </a:solidFill>
              </a:rPr>
              <a:t>3, 2, 1 вопрос </a:t>
            </a:r>
            <a:r>
              <a:rPr lang="ru-RU" b="1" dirty="0">
                <a:solidFill>
                  <a:srgbClr val="005BAA"/>
                </a:solidFill>
              </a:rPr>
              <a:t>соответственно по теме выступления. Неправильный ответ приводит к получению </a:t>
            </a:r>
            <a:r>
              <a:rPr lang="ru-RU" b="1" dirty="0">
                <a:solidFill>
                  <a:srgbClr val="00703C"/>
                </a:solidFill>
              </a:rPr>
              <a:t>штрафного балла </a:t>
            </a:r>
            <a:r>
              <a:rPr lang="ru-RU" b="1" dirty="0">
                <a:solidFill>
                  <a:srgbClr val="005BAA"/>
                </a:solidFill>
              </a:rPr>
              <a:t>при расчете итоговой оценки подгруппы.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703C"/>
                </a:solidFill>
              </a:rPr>
              <a:t>Суммарная оценка </a:t>
            </a:r>
            <a:r>
              <a:rPr lang="ru-RU" b="1" dirty="0">
                <a:solidFill>
                  <a:srgbClr val="005BAA"/>
                </a:solidFill>
              </a:rPr>
              <a:t>выступающей подгруппы корректируется с учетом количества ее членов, пересчета в 10-ти балльную систему, штрафных баллов за неправильно отвеченные вопросы и </a:t>
            </a:r>
            <a:r>
              <a:rPr lang="ru-RU" b="1" dirty="0">
                <a:solidFill>
                  <a:srgbClr val="00703C"/>
                </a:solidFill>
              </a:rPr>
              <a:t>распределяется между участниками подгруппы самостоятельно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</a:p>
          <a:p>
            <a:endParaRPr lang="ru-RU" b="1" dirty="0">
              <a:solidFill>
                <a:srgbClr val="005BAA"/>
              </a:solidFill>
            </a:endParaRPr>
          </a:p>
          <a:p>
            <a:r>
              <a:rPr lang="ru-RU" b="1" dirty="0">
                <a:solidFill>
                  <a:srgbClr val="005BAA"/>
                </a:solidFill>
              </a:rPr>
              <a:t>В случае различия в оценке, преподаватели вправе скорректировать общую </a:t>
            </a:r>
            <a:r>
              <a:rPr lang="ru-RU" b="1" dirty="0">
                <a:solidFill>
                  <a:srgbClr val="00703C"/>
                </a:solidFill>
              </a:rPr>
              <a:t>оценку подгруппы на 4 балла в плюс или минус </a:t>
            </a:r>
            <a:r>
              <a:rPr lang="ru-RU" b="1" dirty="0">
                <a:solidFill>
                  <a:srgbClr val="005BAA"/>
                </a:solidFill>
              </a:rPr>
              <a:t>и </a:t>
            </a:r>
            <a:r>
              <a:rPr lang="ru-RU" b="1" dirty="0">
                <a:solidFill>
                  <a:srgbClr val="00703C"/>
                </a:solidFill>
              </a:rPr>
              <a:t>индивидуальную оценку на 2 балла в плюс или минус</a:t>
            </a:r>
            <a:r>
              <a:rPr lang="ru-RU" b="1" dirty="0">
                <a:solidFill>
                  <a:srgbClr val="005BAA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8030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23541</TotalTime>
  <Words>1397</Words>
  <Application>Microsoft Office PowerPoint</Application>
  <PresentationFormat>Экран (4:3)</PresentationFormat>
  <Paragraphs>164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Wingdings</vt:lpstr>
      <vt:lpstr>Тема Office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Партнеры по проектным работам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Elizaveta Arkhapcheva</cp:lastModifiedBy>
  <cp:revision>1031</cp:revision>
  <cp:lastPrinted>2014-02-18T12:21:35Z</cp:lastPrinted>
  <dcterms:created xsi:type="dcterms:W3CDTF">2012-05-10T07:47:17Z</dcterms:created>
  <dcterms:modified xsi:type="dcterms:W3CDTF">2020-07-27T14:40:10Z</dcterms:modified>
</cp:coreProperties>
</file>