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1039" r:id="rId4"/>
    <p:sldId id="1040" r:id="rId5"/>
    <p:sldId id="1046" r:id="rId6"/>
    <p:sldId id="1035" r:id="rId7"/>
    <p:sldId id="262" r:id="rId8"/>
    <p:sldId id="986" r:id="rId9"/>
    <p:sldId id="991" r:id="rId10"/>
    <p:sldId id="1022" r:id="rId11"/>
    <p:sldId id="1044" r:id="rId12"/>
    <p:sldId id="1042" r:id="rId13"/>
    <p:sldId id="1043" r:id="rId14"/>
    <p:sldId id="1036" r:id="rId15"/>
    <p:sldId id="1037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703C"/>
    <a:srgbClr val="6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88" autoAdjust="0"/>
    <p:restoredTop sz="99657" autoAdjust="0"/>
  </p:normalViewPr>
  <p:slideViewPr>
    <p:cSldViewPr>
      <p:cViewPr varScale="1">
        <p:scale>
          <a:sx n="82" d="100"/>
          <a:sy n="82" d="100"/>
        </p:scale>
        <p:origin x="82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3941-9BDE-4748-B1EF-012D287FBF6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F3CA-CB4C-4B39-B561-D179A6EE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Фотки с защиты в зале Ученого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36F6-723F-49DB-A77F-0AE4527BEA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30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DCA-C202-4CEC-B143-9E256FAC6976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E8D-C866-4F83-9B06-61BED462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744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KB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470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C35-BE88-4738-849B-F62B9940C803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3EBB-2B4C-4FC8-A666-4C95FE5A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0E-A73C-47BB-8E7D-21D792D810EE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867F-9B46-4F04-89E5-6E9932C3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2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4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3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4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4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73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3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554-501E-4DAB-B683-960767CC2A9E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F85B-C554-4949-BE0F-C859A578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1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97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24B-DDBD-4B2D-89C3-330B22EC37A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3D3-7710-402F-9701-DA4B8BAA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E300-067F-41B7-9B33-D3EB4E292B84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177-2836-464F-8A46-A7293EA5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C0DE-212B-4A11-A45E-C5A5E37EBA5D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F6C-0AF4-4325-A49A-6D24C0A4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DA0-368A-40FE-B734-44826C5A812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274-C67F-46EF-A268-9AE57FE0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9F6-16D1-4C47-BD5B-4959E52A117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EC3-EEDC-48D6-B68D-5BF2063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961B-6EFD-4A0A-821B-7BC5F3D7D3EF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DE73-E007-4D00-8BFB-B56E268E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4F9A-1B3D-4AD9-A99D-21AC9A7E9094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A0B-87DB-4C92-BA3D-03CB76D7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BD0B6-50CF-43A9-BA1E-A049FC430962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F565-918E-4BB7-B5DA-8E5206D8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9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i@hse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topromimport@hse.ru" TargetMode="External"/><Relationship Id="rId5" Type="http://schemas.openxmlformats.org/officeDocument/2006/relationships/hyperlink" Target="https://we.hse.ru/avtopromimport" TargetMode="Externa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Vsamoilov@hse.ru" TargetMode="External"/><Relationship Id="rId13" Type="http://schemas.openxmlformats.org/officeDocument/2006/relationships/hyperlink" Target="mailto:arybas@hse.ru" TargetMode="External"/><Relationship Id="rId3" Type="http://schemas.openxmlformats.org/officeDocument/2006/relationships/hyperlink" Target="mailto:APodchufarov@hse.ru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vi@exler.ru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mailto:MShilov@hse.ru" TargetMode="External"/><Relationship Id="rId10" Type="http://schemas.openxmlformats.org/officeDocument/2006/relationships/hyperlink" Target="mailto:rsenkov@avtopromimport.ru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5" Type="http://schemas.openxmlformats.org/officeDocument/2006/relationships/image" Target="../media/image45.jpeg"/><Relationship Id="rId33" Type="http://schemas.openxmlformats.org/officeDocument/2006/relationships/image" Target="../media/image53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jpe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jpeg"/><Relationship Id="rId30" Type="http://schemas.openxmlformats.org/officeDocument/2006/relationships/image" Target="../media/image50.jpeg"/><Relationship Id="rId8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9144000" cy="3384550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«Разработка и реализация проектов </a:t>
            </a:r>
            <a:endParaRPr lang="en-US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в международной компании»</a:t>
            </a:r>
          </a:p>
          <a:p>
            <a:pPr eaLnBrk="1" hangingPunct="1">
              <a:spcBef>
                <a:spcPts val="0"/>
              </a:spcBef>
            </a:pPr>
            <a:endParaRPr lang="ru-RU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sz="20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2-4 курс</a:t>
            </a:r>
          </a:p>
          <a:p>
            <a:pPr eaLnBrk="1" hangingPunct="1">
              <a:spcBef>
                <a:spcPts val="0"/>
              </a:spcBef>
            </a:pPr>
            <a:endParaRPr lang="ru-RU" sz="28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68313" y="5229225"/>
            <a:ext cx="824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«Международная конкурентоспособность»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rgbClr val="005BAA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005BAA"/>
                </a:solidFill>
              </a:rPr>
              <a:t>2020</a:t>
            </a:r>
            <a:r>
              <a:rPr lang="en-US" b="1" dirty="0">
                <a:solidFill>
                  <a:srgbClr val="005BAA"/>
                </a:solidFill>
              </a:rPr>
              <a:t>/20</a:t>
            </a:r>
            <a:r>
              <a:rPr lang="ru-RU" b="1" dirty="0">
                <a:solidFill>
                  <a:srgbClr val="005BAA"/>
                </a:solidFill>
              </a:rPr>
              <a:t>21</a:t>
            </a:r>
            <a:r>
              <a:rPr lang="en-US" b="1" dirty="0">
                <a:solidFill>
                  <a:srgbClr val="005BAA"/>
                </a:solidFill>
              </a:rPr>
              <a:t> </a:t>
            </a:r>
            <a:r>
              <a:rPr lang="ru-RU" b="1" dirty="0">
                <a:solidFill>
                  <a:srgbClr val="005BAA"/>
                </a:solidFill>
              </a:rPr>
              <a:t>учебный год </a:t>
            </a:r>
          </a:p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868020" y="6309320"/>
            <a:ext cx="309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en-US" dirty="0">
                <a:hlinkClick r:id="rId3"/>
              </a:rPr>
              <a:t>avtopromimport@hse.ru</a:t>
            </a:r>
            <a:r>
              <a:rPr lang="ru-RU" dirty="0">
                <a:latin typeface="Calibri" pitchFamily="34" charset="0"/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516688" y="429260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67316" y="3140968"/>
            <a:ext cx="6475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3C"/>
                </a:solidFill>
              </a:rPr>
              <a:t>Развитие производства по получению химических соединений из природного газа по технологии </a:t>
            </a:r>
            <a:r>
              <a:rPr lang="en-US" b="1" dirty="0">
                <a:solidFill>
                  <a:srgbClr val="00703C"/>
                </a:solidFill>
              </a:rPr>
              <a:t>S-MTO</a:t>
            </a:r>
            <a:r>
              <a:rPr lang="ru-RU" b="1" dirty="0">
                <a:solidFill>
                  <a:srgbClr val="00703C"/>
                </a:solidFill>
              </a:rPr>
              <a:t> на базе АО </a:t>
            </a:r>
            <a:r>
              <a:rPr lang="ru-RU" altLang="ru-RU" b="1" dirty="0">
                <a:solidFill>
                  <a:srgbClr val="00703C"/>
                </a:solidFill>
              </a:rPr>
              <a:t>«</a:t>
            </a:r>
            <a:r>
              <a:rPr lang="ru-RU" b="1" dirty="0">
                <a:solidFill>
                  <a:srgbClr val="00703C"/>
                </a:solidFill>
              </a:rPr>
              <a:t>Каустик</a:t>
            </a:r>
            <a:r>
              <a:rPr lang="ru-RU" altLang="ru-RU" b="1" dirty="0">
                <a:solidFill>
                  <a:srgbClr val="00703C"/>
                </a:solidFill>
              </a:rPr>
              <a:t>»</a:t>
            </a:r>
            <a:r>
              <a:rPr lang="ru-RU" b="1" dirty="0">
                <a:solidFill>
                  <a:srgbClr val="00703C"/>
                </a:solidFill>
              </a:rPr>
              <a:t>, г. Волгоград и совершенствование сбытовой инфраструктуры ГК на территории Индии и Китая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37909" y="143092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5BAA"/>
                </a:solidFill>
              </a:rPr>
              <a:t>Создание сборочно-испытательного комплекса по производству малых космических аппаратов космической системы дистанционного зондирования Земли «Алтай»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" y="1430926"/>
            <a:ext cx="2808312" cy="72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9" y="3284984"/>
            <a:ext cx="13144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758" y="2161239"/>
            <a:ext cx="648072" cy="646818"/>
          </a:xfrm>
          <a:prstGeom prst="rect">
            <a:avLst/>
          </a:prstGeom>
        </p:spPr>
      </p:pic>
      <p:sp>
        <p:nvSpPr>
          <p:cNvPr id="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Темы этапа 3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1" y="4941168"/>
            <a:ext cx="2105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56305" y="4941168"/>
            <a:ext cx="628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005BAA"/>
                </a:solidFill>
              </a:rPr>
              <a:t>Совершенствование деятельности </a:t>
            </a:r>
            <a:r>
              <a:rPr lang="ru-RU" altLang="ru-RU" b="1" dirty="0" err="1">
                <a:solidFill>
                  <a:srgbClr val="005BAA"/>
                </a:solidFill>
              </a:rPr>
              <a:t>машино</a:t>
            </a:r>
            <a:r>
              <a:rPr lang="ru-RU" altLang="ru-RU" b="1" dirty="0">
                <a:solidFill>
                  <a:srgbClr val="005BAA"/>
                </a:solidFill>
              </a:rPr>
              <a:t>-строительного холдинга на ключевых рынках сбыта (Ближний и Средний Восток, Северная Африка, Латинская Америка, Южная и Юго-Восточная Азия)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6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5496" y="836712"/>
            <a:ext cx="9073008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Защита проектной работы</a:t>
            </a:r>
          </a:p>
        </p:txBody>
      </p:sp>
      <p:pic>
        <p:nvPicPr>
          <p:cNvPr id="5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55" y="1641801"/>
            <a:ext cx="3898221" cy="218339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АПИ\Фото\Итоговое_проектная работа_19.05.16\защита\IMG_44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96" y="4437112"/>
            <a:ext cx="3512104" cy="1628304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698" y="4679586"/>
            <a:ext cx="4705482" cy="136815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e.hse.ru/data/2017/07/06/1171074442/20170622_1126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9329"/>
            <a:ext cx="4345442" cy="32590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3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83568"/>
            <a:ext cx="8896350" cy="4572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Отзывы кураторов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3700" y="1340768"/>
            <a:ext cx="8498780" cy="53285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1" dirty="0">
                <a:solidFill>
                  <a:srgbClr val="005BAA"/>
                </a:solidFill>
              </a:rPr>
              <a:t>«Команда участников проекта работала четко, слаженно и грамотно. Рекомендации и предложения учитывались, рассматривались и обсуждались новые идеи, направленные на достижение практического результата. В итоге был получен рабочий документ по исследованию заданной тематики, представляющий реальный интерес для бизнеса. Искренне желаю студентам и сотрудникам кафедры успехов и рассчитываю на дальнейшее развитие сотрудничества с нашим предприятием».</a:t>
            </a:r>
          </a:p>
          <a:p>
            <a:pPr algn="r"/>
            <a:r>
              <a:rPr lang="ru-RU" b="1" dirty="0">
                <a:solidFill>
                  <a:srgbClr val="005BAA"/>
                </a:solidFill>
              </a:rPr>
              <a:t>И. </a:t>
            </a:r>
            <a:r>
              <a:rPr lang="ru-RU" b="1" dirty="0" err="1">
                <a:solidFill>
                  <a:srgbClr val="005BAA"/>
                </a:solidFill>
              </a:rPr>
              <a:t>Гребешев</a:t>
            </a:r>
            <a:endParaRPr lang="ru-RU" b="1" dirty="0">
              <a:solidFill>
                <a:srgbClr val="005BAA"/>
              </a:solidFill>
            </a:endParaRPr>
          </a:p>
          <a:p>
            <a:pPr algn="r"/>
            <a:endParaRPr lang="ru-RU" sz="1100" b="1" dirty="0">
              <a:solidFill>
                <a:srgbClr val="005BAA"/>
              </a:solidFill>
            </a:endParaRPr>
          </a:p>
          <a:p>
            <a:pPr algn="r"/>
            <a:endParaRPr lang="ru-RU" sz="1100" b="1" dirty="0">
              <a:solidFill>
                <a:srgbClr val="005BAA"/>
              </a:solidFill>
            </a:endParaRPr>
          </a:p>
          <a:p>
            <a:pPr algn="r"/>
            <a:r>
              <a:rPr lang="ru-RU" sz="1100" b="1" dirty="0">
                <a:solidFill>
                  <a:srgbClr val="005BAA"/>
                </a:solidFill>
              </a:rPr>
              <a:t>  </a:t>
            </a:r>
          </a:p>
          <a:p>
            <a:pPr algn="just"/>
            <a:r>
              <a:rPr lang="ru-RU" sz="1600" b="1" dirty="0">
                <a:solidFill>
                  <a:srgbClr val="00703C"/>
                </a:solidFill>
              </a:rPr>
              <a:t>«Участники проекта продемонстрировали глубокое знание теории, владение практическими компетенциями, креативность идей, за что выражаем особую благодарность сотрудникам НИУ ВШЭ. Группа оперативно подготовила необходимые материалы, провела их анализ, сформулировала обоснованные выводы и представила в виде итогового отчета и презентации. Положительно оцениваем достигнутые результаты и желаем </a:t>
            </a:r>
            <a:r>
              <a:rPr lang="ru-RU" sz="1600" b="1">
                <a:solidFill>
                  <a:srgbClr val="00703C"/>
                </a:solidFill>
              </a:rPr>
              <a:t>участникам дальнейших </a:t>
            </a:r>
            <a:r>
              <a:rPr lang="ru-RU" sz="1600" b="1" dirty="0">
                <a:solidFill>
                  <a:srgbClr val="00703C"/>
                </a:solidFill>
              </a:rPr>
              <a:t>успехов в учебе и практической деятельности».</a:t>
            </a:r>
          </a:p>
          <a:p>
            <a:pPr algn="r"/>
            <a:r>
              <a:rPr lang="ru-RU" b="1" dirty="0">
                <a:solidFill>
                  <a:srgbClr val="00703C"/>
                </a:solidFill>
              </a:rPr>
              <a:t>М. Шилов</a:t>
            </a:r>
            <a:endParaRPr lang="ru-RU" sz="1200" b="1" dirty="0">
              <a:solidFill>
                <a:srgbClr val="196313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02" y="2852936"/>
            <a:ext cx="123030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64" y="5445225"/>
            <a:ext cx="1482184" cy="8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63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34975" y="1556792"/>
            <a:ext cx="820896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5BAA"/>
                </a:solidFill>
                <a:latin typeface="Arial" charset="0"/>
                <a:cs typeface="Arial" charset="0"/>
              </a:rPr>
              <a:t>Будем рады видеть вас на наших занятиях!</a:t>
            </a:r>
            <a:r>
              <a:rPr lang="ru-RU" sz="2800" dirty="0">
                <a:solidFill>
                  <a:srgbClr val="005BAA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2" name="AutoShape 8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0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2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4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7" name="Picture 4" descr="http://u1.s.progorod43.ru/userfiles/picoriginal/img-20131203095546-7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083907"/>
            <a:ext cx="5688657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47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3200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SKB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492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SKB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492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одзаголовок 2"/>
          <p:cNvSpPr txBox="1">
            <a:spLocks/>
          </p:cNvSpPr>
          <p:nvPr/>
        </p:nvSpPr>
        <p:spPr bwMode="auto">
          <a:xfrm>
            <a:off x="5214938" y="1409700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115054, Москва, Стремянный переулок, д. 11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Телефон/Факс: +7 (495) 269-03-07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11, </a:t>
            </a:r>
            <a:r>
              <a:rPr lang="en-US" sz="1100" b="1" dirty="0" err="1">
                <a:solidFill>
                  <a:srgbClr val="00703C"/>
                </a:solidFill>
              </a:rPr>
              <a:t>Stremyanniy</a:t>
            </a:r>
            <a:r>
              <a:rPr lang="en-US" sz="1100" b="1" dirty="0">
                <a:solidFill>
                  <a:srgbClr val="00703C"/>
                </a:solidFill>
              </a:rPr>
              <a:t> side street, Moscow, 115054, Russia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Phone/Fax: +7 (495) </a:t>
            </a:r>
            <a:r>
              <a:rPr lang="ru-RU" sz="1100" b="1" dirty="0">
                <a:solidFill>
                  <a:srgbClr val="00703C"/>
                </a:solidFill>
              </a:rPr>
              <a:t>269</a:t>
            </a:r>
            <a:r>
              <a:rPr lang="en-US" sz="1100" b="1" dirty="0">
                <a:solidFill>
                  <a:srgbClr val="00703C"/>
                </a:solidFill>
              </a:rPr>
              <a:t>-</a:t>
            </a:r>
            <a:r>
              <a:rPr lang="ru-RU" sz="1100" b="1" dirty="0">
                <a:solidFill>
                  <a:srgbClr val="00703C"/>
                </a:solidFill>
              </a:rPr>
              <a:t>03</a:t>
            </a:r>
            <a:r>
              <a:rPr lang="en-US" sz="1100" b="1" dirty="0">
                <a:solidFill>
                  <a:srgbClr val="00703C"/>
                </a:solidFill>
              </a:rPr>
              <a:t>-</a:t>
            </a:r>
            <a:r>
              <a:rPr lang="ru-RU" sz="1100" b="1" dirty="0">
                <a:solidFill>
                  <a:srgbClr val="00703C"/>
                </a:solidFill>
              </a:rPr>
              <a:t>0</a:t>
            </a:r>
            <a:r>
              <a:rPr lang="en-US" sz="1100" b="1" dirty="0">
                <a:solidFill>
                  <a:srgbClr val="00703C"/>
                </a:solidFill>
              </a:rPr>
              <a:t>7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</p:txBody>
      </p:sp>
      <p:sp>
        <p:nvSpPr>
          <p:cNvPr id="32773" name="Подзаголовок 2"/>
          <p:cNvSpPr txBox="1">
            <a:spLocks/>
          </p:cNvSpPr>
          <p:nvPr/>
        </p:nvSpPr>
        <p:spPr bwMode="auto">
          <a:xfrm>
            <a:off x="468313" y="1357313"/>
            <a:ext cx="3706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1</a:t>
            </a:r>
            <a:r>
              <a:rPr lang="en-US" sz="1100" b="1" dirty="0">
                <a:solidFill>
                  <a:srgbClr val="005BAA"/>
                </a:solidFill>
              </a:rPr>
              <a:t>01000</a:t>
            </a:r>
            <a:r>
              <a:rPr lang="ru-RU" sz="1100" b="1" dirty="0">
                <a:solidFill>
                  <a:srgbClr val="005BAA"/>
                </a:solidFill>
              </a:rPr>
              <a:t>, Москва, ул. Мясницкая, д. 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Телефон: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Факс: +7 (495) 628-79-31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20, </a:t>
            </a:r>
            <a:r>
              <a:rPr lang="en-US" sz="1100" b="1" dirty="0" err="1">
                <a:solidFill>
                  <a:srgbClr val="005BAA"/>
                </a:solidFill>
              </a:rPr>
              <a:t>Myasnitskaya</a:t>
            </a:r>
            <a:r>
              <a:rPr lang="en-US" sz="1100" b="1" dirty="0">
                <a:solidFill>
                  <a:srgbClr val="005BAA"/>
                </a:solidFill>
              </a:rPr>
              <a:t> street, Moscow, 101000, Russia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Phone</a:t>
            </a:r>
            <a:r>
              <a:rPr lang="ru-RU" sz="1100" b="1" dirty="0">
                <a:solidFill>
                  <a:srgbClr val="005BAA"/>
                </a:solidFill>
              </a:rPr>
              <a:t>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Fax: </a:t>
            </a:r>
            <a:r>
              <a:rPr lang="ru-RU" sz="1100" b="1" dirty="0">
                <a:solidFill>
                  <a:srgbClr val="005BAA"/>
                </a:solidFill>
              </a:rPr>
              <a:t>+7 (495) 628-79-31</a:t>
            </a: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387324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«Международная конкурентоспособность»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5157192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hlinkClick r:id="rId5"/>
              </a:rPr>
              <a:t>we.hse.ru/</a:t>
            </a:r>
            <a:r>
              <a:rPr lang="en-US" dirty="0" err="1">
                <a:hlinkClick r:id="rId5"/>
              </a:rPr>
              <a:t>avtopromimport</a:t>
            </a:r>
            <a:r>
              <a:rPr lang="ru-RU" dirty="0"/>
              <a:t>    			          </a:t>
            </a:r>
            <a:r>
              <a:rPr lang="en-US" dirty="0">
                <a:hlinkClick r:id="rId6"/>
              </a:rPr>
              <a:t>avtopromimport@hse.ru</a:t>
            </a:r>
            <a:r>
              <a:rPr lang="ru-RU" dirty="0">
                <a:latin typeface="Calibri" pitchFamily="34" charset="0"/>
              </a:rPr>
              <a:t>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62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pic>
        <p:nvPicPr>
          <p:cNvPr id="18438" name="Picture 4" descr="&amp;scy;&amp;khcy;&amp;iecy;&amp;mcy;&amp;acy;2"/>
          <p:cNvPicPr>
            <a:picLocks noChangeAspect="1" noChangeArrowheads="1"/>
          </p:cNvPicPr>
          <p:nvPr/>
        </p:nvPicPr>
        <p:blipFill>
          <a:blip r:embed="rId2" cstate="print"/>
          <a:srcRect t="27773"/>
          <a:stretch>
            <a:fillRect/>
          </a:stretch>
        </p:blipFill>
        <p:spPr bwMode="auto">
          <a:xfrm>
            <a:off x="382306" y="1700808"/>
            <a:ext cx="4981782" cy="27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179388" y="105253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ВО «Автопромимпорт» более 50 лет осуществляет реализацию (поддержку)  международных проектов, направленных на освоение новейших технологий.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179388" y="4581525"/>
            <a:ext cx="8793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5BAA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altLang="ru-RU" sz="1600" b="1" dirty="0" err="1">
                <a:solidFill>
                  <a:srgbClr val="005BAA"/>
                </a:solidFill>
              </a:rPr>
              <a:t>АТОМмаша</a:t>
            </a:r>
            <a:r>
              <a:rPr lang="ru-RU" altLang="ru-RU" sz="1600" b="1" dirty="0">
                <a:solidFill>
                  <a:srgbClr val="005BAA"/>
                </a:solidFill>
              </a:rPr>
              <a:t>, внедрение промышленных технологий </a:t>
            </a:r>
            <a:r>
              <a:rPr lang="ru-RU" altLang="ru-RU" sz="1600" b="1" dirty="0" err="1">
                <a:solidFill>
                  <a:srgbClr val="005BAA"/>
                </a:solidFill>
              </a:rPr>
              <a:t>Thyssenkrupp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Mannesmann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Siemens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Volkswagen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Porsche</a:t>
            </a:r>
            <a:r>
              <a:rPr lang="ru-RU" altLang="ru-RU" sz="1600" b="1" dirty="0">
                <a:solidFill>
                  <a:srgbClr val="005BAA"/>
                </a:solidFill>
              </a:rPr>
              <a:t> и многих других компаний.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79388" y="5661025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 настоящее время Объединение работает более чем с 1400 компаниями из 52 стран мира.</a:t>
            </a:r>
            <a:endParaRPr lang="ru-RU" sz="2400" dirty="0">
              <a:solidFill>
                <a:srgbClr val="898989"/>
              </a:solidFill>
            </a:endParaRPr>
          </a:p>
        </p:txBody>
      </p:sp>
      <p:pic>
        <p:nvPicPr>
          <p:cNvPr id="8" name="Picture 2" descr="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89483"/>
            <a:ext cx="3456384" cy="2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2578" y="2916276"/>
            <a:ext cx="288032" cy="10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2578" y="2819934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82144A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6976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70243"/>
            <a:ext cx="2678609" cy="17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7544" y="3573016"/>
            <a:ext cx="84296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Проектная деятельность кафедры</a:t>
            </a:r>
          </a:p>
        </p:txBody>
      </p:sp>
      <p:pic>
        <p:nvPicPr>
          <p:cNvPr id="1027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3543845" cy="198490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8092"/>
          <a:stretch/>
        </p:blipFill>
        <p:spPr bwMode="auto">
          <a:xfrm>
            <a:off x="5076056" y="5055050"/>
            <a:ext cx="4032448" cy="11724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767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4" y="5055051"/>
            <a:ext cx="1051807" cy="11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57893"/>
            <a:ext cx="2556647" cy="175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30" y="811560"/>
            <a:ext cx="9144000" cy="457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Профессорско-преподавательский состав </a:t>
            </a:r>
            <a:r>
              <a:rPr lang="en-US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57494" y="1368626"/>
            <a:ext cx="3531831" cy="1390066"/>
            <a:chOff x="457494" y="1368626"/>
            <a:chExt cx="3531831" cy="1390066"/>
          </a:xfrm>
        </p:grpSpPr>
        <p:pic>
          <p:nvPicPr>
            <p:cNvPr id="17" name="Picture 3" descr="Подчуфаров Андрей Юрь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1368626"/>
              <a:ext cx="1227575" cy="139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494" y="1390701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Подчуфаров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Андрей Юрьевич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Заведующий кафедрой, проф., д.т.н.,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Первый зам. генерального директора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ГП ВО «Автопромимпорт»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APodchufarov@hse.ru</a:t>
              </a: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494" y="3106236"/>
            <a:ext cx="3759874" cy="1367991"/>
            <a:chOff x="457571" y="3008765"/>
            <a:chExt cx="3759874" cy="1367991"/>
          </a:xfrm>
        </p:grpSpPr>
        <p:pic>
          <p:nvPicPr>
            <p:cNvPr id="14348" name="Picture 1" descr="C:\Users\Олеся\Downloads\фото 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3008765"/>
              <a:ext cx="1455695" cy="136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57571" y="3019803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Шилов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Максим Анатольевич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Доцент, к.э.н., к.т.н.,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Ген. директор ГК Материк,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АФК «Система»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5"/>
                </a:rPr>
                <a:t>MShilov@hse.ru</a:t>
              </a:r>
              <a:endParaRPr lang="ru-RU" sz="1000" u="sng" dirty="0">
                <a:solidFill>
                  <a:srgbClr val="898989"/>
                </a:solidFill>
                <a:hlinkClick r:id="rId6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390701"/>
            <a:ext cx="3970612" cy="1379029"/>
            <a:chOff x="457494" y="4626397"/>
            <a:chExt cx="3970612" cy="1379029"/>
          </a:xfrm>
        </p:grpSpPr>
        <p:pic>
          <p:nvPicPr>
            <p:cNvPr id="14344" name="Picture 5" descr="C:\Users\Олеся\Downloads\AAN_688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827" y="4626397"/>
              <a:ext cx="1666279" cy="1379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57494" y="4642954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Самойлов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Виктор Иванович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Профессор, </a:t>
              </a:r>
              <a:r>
                <a:rPr lang="ru-RU" sz="1000" dirty="0" err="1">
                  <a:solidFill>
                    <a:srgbClr val="00703C"/>
                  </a:solidFill>
                </a:rPr>
                <a:t>д.соц.н</a:t>
              </a:r>
              <a:r>
                <a:rPr lang="ru-RU" sz="1000" dirty="0">
                  <a:solidFill>
                    <a:srgbClr val="00703C"/>
                  </a:solidFill>
                </a:rPr>
                <a:t>., к.т.н.,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Ген. директор ГП ВО «Автопромимпорт»,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генерал-лейтенант в отставке</a:t>
              </a:r>
              <a: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  <a:t> </a:t>
              </a:r>
              <a:b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</a:br>
              <a:r>
                <a:rPr lang="en-US" sz="1000" u="sng" dirty="0">
                  <a:solidFill>
                    <a:srgbClr val="898989"/>
                  </a:solidFill>
                  <a:latin typeface="Calibri" pitchFamily="34" charset="0"/>
                  <a:hlinkClick r:id="rId6"/>
                </a:rPr>
                <a:t> </a:t>
              </a:r>
              <a:r>
                <a:rPr lang="en-US" sz="1000" u="sng" dirty="0" err="1">
                  <a:solidFill>
                    <a:srgbClr val="898989"/>
                  </a:solidFill>
                  <a:hlinkClick r:id="rId8"/>
                </a:rPr>
                <a:t>Vsamoilov</a:t>
              </a:r>
              <a:r>
                <a:rPr lang="ru-RU" sz="1000" u="sng" dirty="0">
                  <a:solidFill>
                    <a:srgbClr val="898989"/>
                  </a:solidFill>
                  <a:hlinkClick r:id="rId8"/>
                </a:rPr>
                <a:t>@</a:t>
              </a:r>
              <a:r>
                <a:rPr lang="en-US" sz="1000" u="sng" dirty="0">
                  <a:solidFill>
                    <a:srgbClr val="898989"/>
                  </a:solidFill>
                  <a:hlinkClick r:id="rId8"/>
                </a:rPr>
                <a:t>hse.ru</a:t>
              </a:r>
              <a:r>
                <a:rPr lang="ru-RU" sz="1000" u="sng" dirty="0">
                  <a:solidFill>
                    <a:srgbClr val="898989"/>
                  </a:solidFill>
                  <a:hlinkClick r:id="rId8"/>
                </a:rPr>
                <a:t>;</a:t>
              </a:r>
              <a:endParaRPr lang="en-US" sz="1000" u="sng" dirty="0">
                <a:solidFill>
                  <a:srgbClr val="898989"/>
                </a:solidFill>
                <a:hlinkClick r:id="rId8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571" y="4797152"/>
            <a:ext cx="3572515" cy="1395976"/>
            <a:chOff x="4626901" y="2988375"/>
            <a:chExt cx="3572515" cy="13959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26901" y="298837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Брундасова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Светлана Юрьевна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руководитель управления сводного бюджетирования ХК</a:t>
              </a:r>
              <a:r>
                <a:rPr lang="en-US" sz="1000" dirty="0">
                  <a:solidFill>
                    <a:srgbClr val="00703C"/>
                  </a:solidFill>
                </a:rPr>
                <a:t> РТ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dirty="0" err="1">
                  <a:solidFill>
                    <a:srgbClr val="898989"/>
                  </a:solidFill>
                  <a:hlinkClick r:id="rId3"/>
                </a:rPr>
                <a:t>SBrundasova</a:t>
              </a: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@hse.ru;</a:t>
              </a:r>
              <a:endParaRPr lang="ru-RU" sz="1000" dirty="0">
                <a:solidFill>
                  <a:srgbClr val="898989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  <p:pic>
          <p:nvPicPr>
            <p:cNvPr id="40" name="Picture 2" descr="https://www.hse.ru/data/2013/07/06/1296083412/1_bk_2918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3001171"/>
              <a:ext cx="1281522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4769381"/>
            <a:ext cx="3651921" cy="1386272"/>
            <a:chOff x="4626901" y="4614974"/>
            <a:chExt cx="3651921" cy="13862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26901" y="464274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Сеньков </a:t>
              </a:r>
              <a:endParaRPr lang="en-US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Роман Викторович</a:t>
              </a:r>
            </a:p>
            <a:p>
              <a:pPr algn="r">
                <a:buFont typeface="Arial" charset="0"/>
                <a:buNone/>
              </a:pPr>
              <a:r>
                <a:rPr lang="ru-RU" sz="1000" dirty="0" err="1">
                  <a:solidFill>
                    <a:srgbClr val="00703C"/>
                  </a:solidFill>
                </a:rPr>
                <a:t>к.ф-м.н</a:t>
              </a:r>
              <a:r>
                <a:rPr lang="ru-RU" sz="1000" dirty="0">
                  <a:solidFill>
                    <a:srgbClr val="00703C"/>
                  </a:solidFill>
                </a:rPr>
                <a:t>.,</a:t>
              </a:r>
              <a:r>
                <a:rPr lang="en-US" sz="1000" dirty="0">
                  <a:solidFill>
                    <a:srgbClr val="00703C"/>
                  </a:solidFill>
                </a:rPr>
                <a:t> </a:t>
              </a:r>
              <a:r>
                <a:rPr lang="ru-RU" sz="1000" dirty="0">
                  <a:solidFill>
                    <a:srgbClr val="00703C"/>
                  </a:solidFill>
                </a:rPr>
                <a:t>руководитель департамента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АО «СКБ»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10"/>
                </a:rPr>
                <a:t>rsenkov@avtopromimport.ru</a:t>
              </a:r>
              <a:r>
                <a:rPr lang="en-US" sz="1000" u="sng" dirty="0">
                  <a:solidFill>
                    <a:srgbClr val="898989"/>
                  </a:solidFill>
                </a:rPr>
                <a:t> </a:t>
              </a:r>
              <a:endParaRPr lang="ru-RU" sz="1000" b="1" dirty="0">
                <a:solidFill>
                  <a:srgbClr val="005BAA"/>
                </a:solidFill>
              </a:endParaRPr>
            </a:p>
          </p:txBody>
        </p:sp>
        <p:pic>
          <p:nvPicPr>
            <p:cNvPr id="41" name="Picture 3" descr="D:\защита\IMG_4452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4614974"/>
              <a:ext cx="1360928" cy="1386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64B4FAF-2C0B-427E-A562-AD19216090F6}"/>
              </a:ext>
            </a:extLst>
          </p:cNvPr>
          <p:cNvGrpSpPr/>
          <p:nvPr/>
        </p:nvGrpSpPr>
        <p:grpSpPr>
          <a:xfrm>
            <a:off x="4860033" y="3117274"/>
            <a:ext cx="3415659" cy="1383180"/>
            <a:chOff x="4590225" y="1390701"/>
            <a:chExt cx="3415659" cy="1383180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A2ACCCA-FFF5-4321-8C76-D2A8996E5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894" y="1390701"/>
              <a:ext cx="1087990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63E4EF37-E6AB-4DF1-9673-3621580F7071}"/>
                </a:ext>
              </a:extLst>
            </p:cNvPr>
            <p:cNvSpPr/>
            <p:nvPr/>
          </p:nvSpPr>
          <p:spPr>
            <a:xfrm>
              <a:off x="4590225" y="1405888"/>
              <a:ext cx="2327670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Рыбас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Александр Леонидович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Профессор, торговый представитель РФ в Республике Индия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err="1">
                  <a:solidFill>
                    <a:srgbClr val="898989"/>
                  </a:solidFill>
                  <a:hlinkClick r:id="rId13"/>
                </a:rPr>
                <a:t>arybas</a:t>
              </a:r>
              <a:r>
                <a:rPr lang="ru-RU" sz="1000" dirty="0">
                  <a:solidFill>
                    <a:srgbClr val="898989"/>
                  </a:solidFill>
                  <a:hlinkClick r:id="rId13"/>
                </a:rPr>
                <a:t>@hse.ru</a:t>
              </a: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6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8313" y="1484784"/>
            <a:ext cx="8429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00703C"/>
                </a:solidFill>
              </a:rPr>
              <a:t>Общая 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участников проектной работы навыки использования теоретических (научных) знаний для разработки и реализации практических решений в сфере бизнеса.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703C"/>
                </a:solidFill>
              </a:rPr>
              <a:t>Прикладная цель </a:t>
            </a:r>
            <a:r>
              <a:rPr lang="ru-RU" b="1" dirty="0">
                <a:solidFill>
                  <a:srgbClr val="005BAA"/>
                </a:solidFill>
              </a:rPr>
              <a:t>– сформировать у слушателей компетенции, направленные на разработку и реализацию проектов на международном рынке и их поддержку со стороны органов государственной власти.</a:t>
            </a:r>
            <a:endParaRPr lang="en-US" b="1" dirty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Цель проектной работы</a:t>
            </a:r>
          </a:p>
        </p:txBody>
      </p:sp>
      <p:pic>
        <p:nvPicPr>
          <p:cNvPr id="8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3937242"/>
            <a:ext cx="3023567" cy="226767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АПИ\Фото\Итоговое_проектная работа_19.05.16\защита\IMG_44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13" t="35542"/>
          <a:stretch/>
        </p:blipFill>
        <p:spPr bwMode="auto">
          <a:xfrm>
            <a:off x="3641224" y="3613048"/>
            <a:ext cx="3138234" cy="145496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e.hse.ru/data/2015/11/23/1081607164/DSCN4149%5B1%5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2"/>
          <a:stretch/>
        </p:blipFill>
        <p:spPr bwMode="auto">
          <a:xfrm>
            <a:off x="6001909" y="4759676"/>
            <a:ext cx="2530904" cy="1445241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41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B6321-C43D-4951-8336-0703F615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642" y="1071667"/>
            <a:ext cx="6353828" cy="711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Партнеры по проектным работам</a:t>
            </a:r>
            <a:br>
              <a:rPr lang="ru-RU" sz="2800" b="1" dirty="0">
                <a:solidFill>
                  <a:srgbClr val="00703C"/>
                </a:solidFill>
                <a:latin typeface="Arial" charset="0"/>
                <a:cs typeface="Arial" charset="0"/>
              </a:rPr>
            </a:br>
            <a:endParaRPr lang="ru-RU" sz="27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http://www.gazprom.ru/f/1/global/i/gazprom_logo_140.png">
            <a:extLst>
              <a:ext uri="{FF2B5EF4-FFF2-40B4-BE49-F238E27FC236}">
                <a16:creationId xmlns:a16="http://schemas.microsoft.com/office/drawing/2014/main" id="{CB42B64B-D665-4789-A2EA-E0297817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7273" y="3968110"/>
            <a:ext cx="10144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rosneft.ru/img/sys/h_logo.gif">
            <a:extLst>
              <a:ext uri="{FF2B5EF4-FFF2-40B4-BE49-F238E27FC236}">
                <a16:creationId xmlns:a16="http://schemas.microsoft.com/office/drawing/2014/main" id="{1E385D44-9DF6-48C2-A71C-7456830E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057" y="3160230"/>
            <a:ext cx="965272" cy="60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ОАО &quot;ЛУКОЙЛ&quot;">
            <a:extLst>
              <a:ext uri="{FF2B5EF4-FFF2-40B4-BE49-F238E27FC236}">
                <a16:creationId xmlns:a16="http://schemas.microsoft.com/office/drawing/2014/main" id="{50D57A0F-0059-417E-84EA-1DCE94EB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333" y="2593351"/>
            <a:ext cx="1197769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BRF.png">
            <a:extLst>
              <a:ext uri="{FF2B5EF4-FFF2-40B4-BE49-F238E27FC236}">
                <a16:creationId xmlns:a16="http://schemas.microsoft.com/office/drawing/2014/main" id="{2D9C05D0-F2B9-4AD5-8AF3-2A077643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825" y="4586197"/>
            <a:ext cx="910591" cy="86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ОАО «Мотовилихинские заводы»">
            <a:extLst>
              <a:ext uri="{FF2B5EF4-FFF2-40B4-BE49-F238E27FC236}">
                <a16:creationId xmlns:a16="http://schemas.microsoft.com/office/drawing/2014/main" id="{FBB40AE3-7440-415C-A2BF-3F79A5FA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0558" y="4809781"/>
            <a:ext cx="1137391" cy="4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АВТОВАЗ">
            <a:extLst>
              <a:ext uri="{FF2B5EF4-FFF2-40B4-BE49-F238E27FC236}">
                <a16:creationId xmlns:a16="http://schemas.microsoft.com/office/drawing/2014/main" id="{7B01F66F-3E13-44E7-8D7A-710C6C85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1590" y="5214025"/>
            <a:ext cx="1125683" cy="8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КАМАЗ">
            <a:extLst>
              <a:ext uri="{FF2B5EF4-FFF2-40B4-BE49-F238E27FC236}">
                <a16:creationId xmlns:a16="http://schemas.microsoft.com/office/drawing/2014/main" id="{3E0B1758-0CF9-479D-8EDC-916B8EBC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6085" y="3973820"/>
            <a:ext cx="907346" cy="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Дополнительная комбинация цветов&#10;   логотипа">
            <a:extLst>
              <a:ext uri="{FF2B5EF4-FFF2-40B4-BE49-F238E27FC236}">
                <a16:creationId xmlns:a16="http://schemas.microsoft.com/office/drawing/2014/main" id="{D68F5A76-9A67-4B74-B55F-F36C415B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6585" y="4851763"/>
            <a:ext cx="733406" cy="4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http://mvd.ru/media/mvd-2014/img/logo.png">
            <a:extLst>
              <a:ext uri="{FF2B5EF4-FFF2-40B4-BE49-F238E27FC236}">
                <a16:creationId xmlns:a16="http://schemas.microsoft.com/office/drawing/2014/main" id="{5742F70D-E30F-49D6-98B7-8563CE14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2792" y="2618195"/>
            <a:ext cx="1021556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Minfin.gif">
            <a:extLst>
              <a:ext uri="{FF2B5EF4-FFF2-40B4-BE49-F238E27FC236}">
                <a16:creationId xmlns:a16="http://schemas.microsoft.com/office/drawing/2014/main" id="{D92B9075-C797-4FF8-9F08-ECCFCB91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7086" y="2532471"/>
            <a:ext cx="635426" cy="7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http://www.haostemple.org/_fr/8/9123330.jpg">
            <a:extLst>
              <a:ext uri="{FF2B5EF4-FFF2-40B4-BE49-F238E27FC236}">
                <a16:creationId xmlns:a16="http://schemas.microsoft.com/office/drawing/2014/main" id="{7665E621-4B24-465D-8E04-AF390A08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9899" y="3425076"/>
            <a:ext cx="644213" cy="6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File:BMW.svg">
            <a:extLst>
              <a:ext uri="{FF2B5EF4-FFF2-40B4-BE49-F238E27FC236}">
                <a16:creationId xmlns:a16="http://schemas.microsoft.com/office/drawing/2014/main" id="{86A011A7-1D29-4149-81FD-54C89BD2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92044" y="3177031"/>
            <a:ext cx="717947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Users\F33C~1\AppData\Local\Temp\Rar$DIa0.942\Logo_FKA_eng.jpg">
            <a:extLst>
              <a:ext uri="{FF2B5EF4-FFF2-40B4-BE49-F238E27FC236}">
                <a16:creationId xmlns:a16="http://schemas.microsoft.com/office/drawing/2014/main" id="{A65516ED-9924-4083-BA5D-91DBC18D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4517" y="2395375"/>
            <a:ext cx="565860" cy="66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Файл:Logo DB Schenker.svg">
            <a:extLst>
              <a:ext uri="{FF2B5EF4-FFF2-40B4-BE49-F238E27FC236}">
                <a16:creationId xmlns:a16="http://schemas.microsoft.com/office/drawing/2014/main" id="{D27CC408-1054-4E41-B839-C0657637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67882" y="3257732"/>
            <a:ext cx="1336768" cy="2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http://www.eureca-usrf.org/about/habs/Logo_mineconom.jpg">
            <a:extLst>
              <a:ext uri="{FF2B5EF4-FFF2-40B4-BE49-F238E27FC236}">
                <a16:creationId xmlns:a16="http://schemas.microsoft.com/office/drawing/2014/main" id="{7982A84E-BDA6-4815-BA5E-B1FB3535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9475" y="3474832"/>
            <a:ext cx="1393031" cy="6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://www.daimler.com/Projects/c2c/cda/images/channel5/header_daimler.gif">
            <a:extLst>
              <a:ext uri="{FF2B5EF4-FFF2-40B4-BE49-F238E27FC236}">
                <a16:creationId xmlns:a16="http://schemas.microsoft.com/office/drawing/2014/main" id="{61E863E6-9126-4541-8362-2BB97AB3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r="76608"/>
          <a:stretch>
            <a:fillRect/>
          </a:stretch>
        </p:blipFill>
        <p:spPr bwMode="auto">
          <a:xfrm>
            <a:off x="5507857" y="4110781"/>
            <a:ext cx="143708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59CD08-321E-470A-AA56-1501CDB1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56" y="2413653"/>
            <a:ext cx="595201" cy="7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остех — Википедия">
            <a:extLst>
              <a:ext uri="{FF2B5EF4-FFF2-40B4-BE49-F238E27FC236}">
                <a16:creationId xmlns:a16="http://schemas.microsoft.com/office/drawing/2014/main" id="{C2A64A82-90CE-4B5A-9059-9EA1FC58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02" y="2521728"/>
            <a:ext cx="488171" cy="5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1DDAC8CB-1185-4959-A855-FC3E3AB8F044}"/>
              </a:ext>
            </a:extLst>
          </p:cNvPr>
          <p:cNvSpPr/>
          <p:nvPr/>
        </p:nvSpPr>
        <p:spPr>
          <a:xfrm>
            <a:off x="513160" y="1946044"/>
            <a:ext cx="2080952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Государственные институты</a:t>
            </a:r>
          </a:p>
        </p:txBody>
      </p:sp>
      <p:sp>
        <p:nvSpPr>
          <p:cNvPr id="35" name="Блок-схема: процесс 34">
            <a:extLst>
              <a:ext uri="{FF2B5EF4-FFF2-40B4-BE49-F238E27FC236}">
                <a16:creationId xmlns:a16="http://schemas.microsoft.com/office/drawing/2014/main" id="{342EA310-6D29-4E67-840C-EE16FB11F897}"/>
              </a:ext>
            </a:extLst>
          </p:cNvPr>
          <p:cNvSpPr/>
          <p:nvPr/>
        </p:nvSpPr>
        <p:spPr>
          <a:xfrm>
            <a:off x="3229392" y="1946044"/>
            <a:ext cx="1673942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Банки</a:t>
            </a:r>
          </a:p>
        </p:txBody>
      </p:sp>
      <p:sp>
        <p:nvSpPr>
          <p:cNvPr id="36" name="Блок-схема: процесс 35">
            <a:extLst>
              <a:ext uri="{FF2B5EF4-FFF2-40B4-BE49-F238E27FC236}">
                <a16:creationId xmlns:a16="http://schemas.microsoft.com/office/drawing/2014/main" id="{0ECB3EC1-A35B-4E3F-92B7-7B98C079BDAC}"/>
              </a:ext>
            </a:extLst>
          </p:cNvPr>
          <p:cNvSpPr/>
          <p:nvPr/>
        </p:nvSpPr>
        <p:spPr>
          <a:xfrm>
            <a:off x="5601278" y="1910222"/>
            <a:ext cx="3380015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Компании</a:t>
            </a:r>
          </a:p>
        </p:txBody>
      </p:sp>
      <p:pic>
        <p:nvPicPr>
          <p:cNvPr id="38" name="Рисунок 3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9A574D0-1A46-4F80-88D9-E0D3E0FFDC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" y="4190377"/>
            <a:ext cx="2068838" cy="39279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37E83B2-0360-4ACB-B20B-D94CB209CAE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30028" r="956" b="35346"/>
          <a:stretch/>
        </p:blipFill>
        <p:spPr>
          <a:xfrm>
            <a:off x="3170142" y="4346594"/>
            <a:ext cx="1873997" cy="51911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нак, часы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D831B9D5-FC07-4A24-93C4-A58E75D495C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26" y="3429109"/>
            <a:ext cx="1542180" cy="102869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53C83EE-BE20-488D-92A4-43113221FB2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28" y="5432323"/>
            <a:ext cx="1176619" cy="4141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6777F3-17BF-4B26-B9A7-1CDAAEC8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r="17756"/>
          <a:stretch/>
        </p:blipFill>
        <p:spPr bwMode="auto">
          <a:xfrm>
            <a:off x="5507857" y="4554614"/>
            <a:ext cx="1274283" cy="8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432CE4-4F29-44D8-BD2A-872A0488ED9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57" y="5373831"/>
            <a:ext cx="874985" cy="531092"/>
          </a:xfrm>
          <a:prstGeom prst="rect">
            <a:avLst/>
          </a:prstGeom>
        </p:spPr>
      </p:pic>
      <p:pic>
        <p:nvPicPr>
          <p:cNvPr id="1026" name="Picture 2" descr="Федеральная служба по экологическому, технологическому и атомному ...">
            <a:extLst>
              <a:ext uri="{FF2B5EF4-FFF2-40B4-BE49-F238E27FC236}">
                <a16:creationId xmlns:a16="http://schemas.microsoft.com/office/drawing/2014/main" id="{382719DA-B8CA-43E8-ACA7-5D4A5B43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8" y="4739339"/>
            <a:ext cx="674321" cy="7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иенты">
            <a:extLst>
              <a:ext uri="{FF2B5EF4-FFF2-40B4-BE49-F238E27FC236}">
                <a16:creationId xmlns:a16="http://schemas.microsoft.com/office/drawing/2014/main" id="{9B3C146A-D52D-4552-8804-136BA360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04" y="5445811"/>
            <a:ext cx="1220123" cy="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связаться со службой поддержки Дойче Банка">
            <a:extLst>
              <a:ext uri="{FF2B5EF4-FFF2-40B4-BE49-F238E27FC236}">
                <a16:creationId xmlns:a16="http://schemas.microsoft.com/office/drawing/2014/main" id="{810C20C3-BDE8-4F8B-ADB0-71AD7A4B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55" y="3734065"/>
            <a:ext cx="1106118" cy="6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О «Сбербанк»: финансовые показатели - топ 100 компаний - Коммерсантъ">
            <a:extLst>
              <a:ext uri="{FF2B5EF4-FFF2-40B4-BE49-F238E27FC236}">
                <a16:creationId xmlns:a16="http://schemas.microsoft.com/office/drawing/2014/main" id="{DBCE20A9-0F6A-46FE-9D41-D1A43063A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32829" r="11908" b="33874"/>
          <a:stretch/>
        </p:blipFill>
        <p:spPr bwMode="auto">
          <a:xfrm>
            <a:off x="3006004" y="2450557"/>
            <a:ext cx="2068838" cy="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овикомбанк">
            <a:extLst>
              <a:ext uri="{FF2B5EF4-FFF2-40B4-BE49-F238E27FC236}">
                <a16:creationId xmlns:a16="http://schemas.microsoft.com/office/drawing/2014/main" id="{7907784A-E708-4C9B-9F3A-A1EB21A9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1" y="3118798"/>
            <a:ext cx="1405453" cy="5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Логотип Citi">
            <a:extLst>
              <a:ext uri="{FF2B5EF4-FFF2-40B4-BE49-F238E27FC236}">
                <a16:creationId xmlns:a16="http://schemas.microsoft.com/office/drawing/2014/main" id="{F8239C1B-40A6-4F42-903D-22F70053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01804" y="2900531"/>
            <a:ext cx="802481" cy="5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www.logobank.ru/images/ph/ru/v/vtb.png">
            <a:extLst>
              <a:ext uri="{FF2B5EF4-FFF2-40B4-BE49-F238E27FC236}">
                <a16:creationId xmlns:a16="http://schemas.microsoft.com/office/drawing/2014/main" id="{7D9F81FB-80B8-467E-A368-1C86508A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286529" y="3807325"/>
            <a:ext cx="806054" cy="3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38AB1-6C54-4C9B-AA71-6AC9A90ED5D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" y="131258"/>
            <a:ext cx="7820417" cy="6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7CEAE2-08D8-4EEC-BF78-C6FF700CD730}"/>
              </a:ext>
            </a:extLst>
          </p:cNvPr>
          <p:cNvGrpSpPr/>
          <p:nvPr/>
        </p:nvGrpSpPr>
        <p:grpSpPr>
          <a:xfrm>
            <a:off x="395536" y="878505"/>
            <a:ext cx="8352929" cy="5570388"/>
            <a:chOff x="395536" y="878505"/>
            <a:chExt cx="8352929" cy="5570388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A0A9289-D028-47BE-9CB9-327F09174066}"/>
                </a:ext>
              </a:extLst>
            </p:cNvPr>
            <p:cNvSpPr/>
            <p:nvPr/>
          </p:nvSpPr>
          <p:spPr>
            <a:xfrm>
              <a:off x="395537" y="1834273"/>
              <a:ext cx="8352928" cy="11528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1">
              <a:extLst>
                <a:ext uri="{FF2B5EF4-FFF2-40B4-BE49-F238E27FC236}">
                  <a16:creationId xmlns:a16="http://schemas.microsoft.com/office/drawing/2014/main" id="{8222402B-023D-4D66-884F-5CEE7C2E9DA6}"/>
                </a:ext>
              </a:extLst>
            </p:cNvPr>
            <p:cNvSpPr/>
            <p:nvPr/>
          </p:nvSpPr>
          <p:spPr>
            <a:xfrm>
              <a:off x="395536" y="878505"/>
              <a:ext cx="8352928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703C"/>
                  </a:solidFill>
                  <a:latin typeface="Arial" pitchFamily="34" charset="0"/>
                  <a:cs typeface="Arial" pitchFamily="34" charset="0"/>
                </a:rPr>
                <a:t>Разработка и реализация проектов на международном рынке</a:t>
              </a:r>
              <a:endParaRPr lang="ru-RU" b="1" dirty="0">
                <a:solidFill>
                  <a:srgbClr val="00703C"/>
                </a:solidFill>
              </a:endParaRPr>
            </a:p>
          </p:txBody>
        </p:sp>
        <p:sp>
          <p:nvSpPr>
            <p:cNvPr id="23" name="Скругленный прямоугольник 2">
              <a:extLst>
                <a:ext uri="{FF2B5EF4-FFF2-40B4-BE49-F238E27FC236}">
                  <a16:creationId xmlns:a16="http://schemas.microsoft.com/office/drawing/2014/main" id="{EDF91DCB-8BF9-406C-8B14-CF57F797037F}"/>
                </a:ext>
              </a:extLst>
            </p:cNvPr>
            <p:cNvSpPr/>
            <p:nvPr/>
          </p:nvSpPr>
          <p:spPr>
            <a:xfrm>
              <a:off x="1035818" y="1973864"/>
              <a:ext cx="2693331" cy="8648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Внешняя среда</a:t>
              </a:r>
              <a:r>
                <a:rPr lang="en-US" dirty="0"/>
                <a:t> </a:t>
              </a:r>
              <a:r>
                <a:rPr lang="ru-RU" dirty="0"/>
                <a:t>бизнеса</a:t>
              </a:r>
            </a:p>
          </p:txBody>
        </p:sp>
        <p:sp>
          <p:nvSpPr>
            <p:cNvPr id="24" name="Скругленный прямоугольник 9">
              <a:extLst>
                <a:ext uri="{FF2B5EF4-FFF2-40B4-BE49-F238E27FC236}">
                  <a16:creationId xmlns:a16="http://schemas.microsoft.com/office/drawing/2014/main" id="{207E0E3D-D322-4284-959F-7C8B88A26568}"/>
                </a:ext>
              </a:extLst>
            </p:cNvPr>
            <p:cNvSpPr/>
            <p:nvPr/>
          </p:nvSpPr>
          <p:spPr>
            <a:xfrm>
              <a:off x="5436096" y="1973865"/>
              <a:ext cx="2973611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Структура бизнеса</a:t>
              </a:r>
            </a:p>
          </p:txBody>
        </p:sp>
        <p:sp>
          <p:nvSpPr>
            <p:cNvPr id="25" name="Скругленный прямоугольник 14">
              <a:extLst>
                <a:ext uri="{FF2B5EF4-FFF2-40B4-BE49-F238E27FC236}">
                  <a16:creationId xmlns:a16="http://schemas.microsoft.com/office/drawing/2014/main" id="{523A2D3F-0A9F-4619-AAFD-8BF85AAD4601}"/>
                </a:ext>
              </a:extLst>
            </p:cNvPr>
            <p:cNvSpPr/>
            <p:nvPr/>
          </p:nvSpPr>
          <p:spPr>
            <a:xfrm>
              <a:off x="3059832" y="4976593"/>
              <a:ext cx="2952254" cy="720080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31" name="Скругленный прямоугольник 5">
              <a:extLst>
                <a:ext uri="{FF2B5EF4-FFF2-40B4-BE49-F238E27FC236}">
                  <a16:creationId xmlns:a16="http://schemas.microsoft.com/office/drawing/2014/main" id="{F3264C06-2297-47C1-9312-07C3E0CB4889}"/>
                </a:ext>
              </a:extLst>
            </p:cNvPr>
            <p:cNvSpPr/>
            <p:nvPr/>
          </p:nvSpPr>
          <p:spPr>
            <a:xfrm>
              <a:off x="395536" y="3529785"/>
              <a:ext cx="2232249" cy="936104"/>
            </a:xfrm>
            <a:prstGeom prst="round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Маркетинг</a:t>
              </a:r>
            </a:p>
            <a:p>
              <a:pPr algn="ctr"/>
              <a:r>
                <a:rPr lang="ru-RU" sz="1600" dirty="0"/>
                <a:t>Производство</a:t>
              </a:r>
            </a:p>
            <a:p>
              <a:pPr algn="ctr"/>
              <a:r>
                <a:rPr lang="ru-RU" sz="1600" dirty="0"/>
                <a:t>Персонал</a:t>
              </a:r>
            </a:p>
          </p:txBody>
        </p:sp>
        <p:sp>
          <p:nvSpPr>
            <p:cNvPr id="32" name="Скругленный прямоугольник 16">
              <a:extLst>
                <a:ext uri="{FF2B5EF4-FFF2-40B4-BE49-F238E27FC236}">
                  <a16:creationId xmlns:a16="http://schemas.microsoft.com/office/drawing/2014/main" id="{A6BFF24F-25E5-44F4-BFB6-0DA57F567BB6}"/>
                </a:ext>
              </a:extLst>
            </p:cNvPr>
            <p:cNvSpPr/>
            <p:nvPr/>
          </p:nvSpPr>
          <p:spPr>
            <a:xfrm>
              <a:off x="2807767" y="3529785"/>
              <a:ext cx="3024336" cy="936104"/>
            </a:xfrm>
            <a:prstGeom prst="roundRect">
              <a:avLst/>
            </a:prstGeom>
            <a:solidFill>
              <a:srgbClr val="0A6E02"/>
            </a:solidFill>
            <a:ln>
              <a:solidFill>
                <a:srgbClr val="0070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  <a:p>
              <a:pPr algn="ctr"/>
              <a:r>
                <a:rPr lang="ru-RU" sz="1600" dirty="0"/>
                <a:t>Экономическое планирование </a:t>
              </a:r>
            </a:p>
            <a:p>
              <a:pPr algn="ctr"/>
              <a:r>
                <a:rPr lang="ru-RU" sz="1600" dirty="0"/>
                <a:t>Финансовый анализ</a:t>
              </a:r>
            </a:p>
            <a:p>
              <a:pPr algn="ctr"/>
              <a:r>
                <a:rPr lang="ru-RU" sz="1600" dirty="0"/>
                <a:t>Оценка рисков</a:t>
              </a:r>
            </a:p>
            <a:p>
              <a:pPr algn="ctr"/>
              <a:endParaRPr lang="ru-RU" sz="1600" dirty="0"/>
            </a:p>
          </p:txBody>
        </p:sp>
        <p:sp>
          <p:nvSpPr>
            <p:cNvPr id="33" name="Скругленный прямоугольник 17">
              <a:extLst>
                <a:ext uri="{FF2B5EF4-FFF2-40B4-BE49-F238E27FC236}">
                  <a16:creationId xmlns:a16="http://schemas.microsoft.com/office/drawing/2014/main" id="{252C2995-2B12-4478-A252-FF2A07748E91}"/>
                </a:ext>
              </a:extLst>
            </p:cNvPr>
            <p:cNvSpPr/>
            <p:nvPr/>
          </p:nvSpPr>
          <p:spPr>
            <a:xfrm>
              <a:off x="6012086" y="3529785"/>
              <a:ext cx="2736379" cy="926812"/>
            </a:xfrm>
            <a:prstGeom prst="roundRect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Моделирование ключевых факторов эффективности бизнеса </a:t>
              </a:r>
            </a:p>
          </p:txBody>
        </p:sp>
        <p:sp>
          <p:nvSpPr>
            <p:cNvPr id="34" name="Скругленный прямоугольник 11">
              <a:extLst>
                <a:ext uri="{FF2B5EF4-FFF2-40B4-BE49-F238E27FC236}">
                  <a16:creationId xmlns:a16="http://schemas.microsoft.com/office/drawing/2014/main" id="{E49F4289-A3E0-425E-9D1F-EB308250D074}"/>
                </a:ext>
              </a:extLst>
            </p:cNvPr>
            <p:cNvSpPr/>
            <p:nvPr/>
          </p:nvSpPr>
          <p:spPr>
            <a:xfrm>
              <a:off x="1908848" y="6088853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1</a:t>
              </a:r>
            </a:p>
          </p:txBody>
        </p:sp>
        <p:sp>
          <p:nvSpPr>
            <p:cNvPr id="35" name="Скругленный прямоугольник 25">
              <a:extLst>
                <a:ext uri="{FF2B5EF4-FFF2-40B4-BE49-F238E27FC236}">
                  <a16:creationId xmlns:a16="http://schemas.microsoft.com/office/drawing/2014/main" id="{3A1C211A-EC8C-4737-93A5-AD008F953605}"/>
                </a:ext>
              </a:extLst>
            </p:cNvPr>
            <p:cNvSpPr/>
            <p:nvPr/>
          </p:nvSpPr>
          <p:spPr>
            <a:xfrm>
              <a:off x="5076055" y="6088853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2</a:t>
              </a:r>
            </a:p>
          </p:txBody>
        </p:sp>
        <p:sp>
          <p:nvSpPr>
            <p:cNvPr id="36" name="Стрелка вниз 15">
              <a:extLst>
                <a:ext uri="{FF2B5EF4-FFF2-40B4-BE49-F238E27FC236}">
                  <a16:creationId xmlns:a16="http://schemas.microsoft.com/office/drawing/2014/main" id="{60367181-B1C3-4576-BCC9-D3DEDEB0B25D}"/>
                </a:ext>
              </a:extLst>
            </p:cNvPr>
            <p:cNvSpPr/>
            <p:nvPr/>
          </p:nvSpPr>
          <p:spPr>
            <a:xfrm>
              <a:off x="4427984" y="1343773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вниз 26">
              <a:extLst>
                <a:ext uri="{FF2B5EF4-FFF2-40B4-BE49-F238E27FC236}">
                  <a16:creationId xmlns:a16="http://schemas.microsoft.com/office/drawing/2014/main" id="{314E4F45-7FF2-4EA9-A367-B9EC3DAC4083}"/>
                </a:ext>
              </a:extLst>
            </p:cNvPr>
            <p:cNvSpPr/>
            <p:nvPr/>
          </p:nvSpPr>
          <p:spPr>
            <a:xfrm>
              <a:off x="4427984" y="3029453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низ 27">
              <a:extLst>
                <a:ext uri="{FF2B5EF4-FFF2-40B4-BE49-F238E27FC236}">
                  <a16:creationId xmlns:a16="http://schemas.microsoft.com/office/drawing/2014/main" id="{D628F611-A77B-4F78-8036-8F84744EBFAF}"/>
                </a:ext>
              </a:extLst>
            </p:cNvPr>
            <p:cNvSpPr/>
            <p:nvPr/>
          </p:nvSpPr>
          <p:spPr>
            <a:xfrm>
              <a:off x="4427984" y="4495925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низ 28">
              <a:extLst>
                <a:ext uri="{FF2B5EF4-FFF2-40B4-BE49-F238E27FC236}">
                  <a16:creationId xmlns:a16="http://schemas.microsoft.com/office/drawing/2014/main" id="{F3DA8861-A642-4D9E-8DC7-0EE1D662D3BF}"/>
                </a:ext>
              </a:extLst>
            </p:cNvPr>
            <p:cNvSpPr/>
            <p:nvPr/>
          </p:nvSpPr>
          <p:spPr>
            <a:xfrm>
              <a:off x="4427984" y="5726169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0181FE4-CB66-4999-9D9D-A49CA1FFF535}"/>
                </a:ext>
              </a:extLst>
            </p:cNvPr>
            <p:cNvSpPr txBox="1"/>
            <p:nvPr/>
          </p:nvSpPr>
          <p:spPr>
            <a:xfrm>
              <a:off x="2555776" y="1353065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Сбор и анализ	        данных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2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План проектной работы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700808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700808"/>
            <a:ext cx="7200800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приобретенных знаний к тестовому проекту. 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4149080"/>
            <a:ext cx="7200800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в рамках сводных групп полученных знаний к решению актуальных задач предприятий реального сектора.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4149080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этап</a:t>
            </a:r>
          </a:p>
        </p:txBody>
      </p:sp>
    </p:spTree>
    <p:extLst>
      <p:ext uri="{BB962C8B-B14F-4D97-AF65-F5344CB8AC3E}">
        <p14:creationId xmlns:p14="http://schemas.microsoft.com/office/powerpoint/2010/main" val="380258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Подход к выставлению оценок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51520" y="1502688"/>
            <a:ext cx="859941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После каждого выступления </a:t>
            </a:r>
            <a:r>
              <a:rPr lang="ru-RU" b="1" dirty="0">
                <a:solidFill>
                  <a:srgbClr val="00703C"/>
                </a:solidFill>
              </a:rPr>
              <a:t>другие подгруппы оценивают ее по пятибалльной системе</a:t>
            </a:r>
            <a:r>
              <a:rPr lang="ru-RU" b="1" dirty="0">
                <a:solidFill>
                  <a:srgbClr val="005BAA"/>
                </a:solidFill>
              </a:rPr>
              <a:t>. При этом, оценивая выступление в </a:t>
            </a:r>
            <a:r>
              <a:rPr lang="ru-RU" b="1" dirty="0">
                <a:solidFill>
                  <a:srgbClr val="00703C"/>
                </a:solidFill>
              </a:rPr>
              <a:t>5, 4, 3 балла</a:t>
            </a:r>
            <a:r>
              <a:rPr lang="ru-RU" b="1" dirty="0">
                <a:solidFill>
                  <a:srgbClr val="005BAA"/>
                </a:solidFill>
              </a:rPr>
              <a:t>, подгруппа отвечает на </a:t>
            </a:r>
            <a:r>
              <a:rPr lang="ru-RU" b="1" dirty="0">
                <a:solidFill>
                  <a:srgbClr val="00703C"/>
                </a:solidFill>
              </a:rPr>
              <a:t>3, 2, 1 вопрос </a:t>
            </a:r>
            <a:r>
              <a:rPr lang="ru-RU" b="1" dirty="0">
                <a:solidFill>
                  <a:srgbClr val="005BAA"/>
                </a:solidFill>
              </a:rPr>
              <a:t>соответственно по теме выступления. Неправильный ответ приводит к получению </a:t>
            </a:r>
            <a:r>
              <a:rPr lang="ru-RU" b="1" dirty="0">
                <a:solidFill>
                  <a:srgbClr val="00703C"/>
                </a:solidFill>
              </a:rPr>
              <a:t>штрафного балла </a:t>
            </a:r>
            <a:r>
              <a:rPr lang="ru-RU" b="1" dirty="0">
                <a:solidFill>
                  <a:srgbClr val="005BAA"/>
                </a:solidFill>
              </a:rPr>
              <a:t>при расчете итоговой оценки подгруппы. </a:t>
            </a: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703C"/>
                </a:solidFill>
              </a:rPr>
              <a:t>Суммарная оценка </a:t>
            </a:r>
            <a:r>
              <a:rPr lang="ru-RU" b="1" dirty="0">
                <a:solidFill>
                  <a:srgbClr val="005BAA"/>
                </a:solidFill>
              </a:rPr>
              <a:t>выступающей подгруппы корректируется с учетом количества ее членов, пересчета в 10-ти балльную систему, штрафных баллов за неправильно отвеченные вопросы и </a:t>
            </a:r>
            <a:r>
              <a:rPr lang="ru-RU" b="1" dirty="0">
                <a:solidFill>
                  <a:srgbClr val="00703C"/>
                </a:solidFill>
              </a:rPr>
              <a:t>распределяется между участниками подгруппы самостоятельно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pPr algn="just"/>
            <a:endParaRPr lang="ru-RU" b="1" dirty="0">
              <a:solidFill>
                <a:srgbClr val="005BAA"/>
              </a:solidFill>
            </a:endParaRPr>
          </a:p>
          <a:p>
            <a:pPr algn="just"/>
            <a:r>
              <a:rPr lang="ru-RU" b="1" dirty="0">
                <a:solidFill>
                  <a:srgbClr val="005BAA"/>
                </a:solidFill>
              </a:rPr>
              <a:t>В случае различия в оценке, преподаватели вправе скорректировать общую </a:t>
            </a:r>
            <a:r>
              <a:rPr lang="ru-RU" b="1" dirty="0">
                <a:solidFill>
                  <a:srgbClr val="00703C"/>
                </a:solidFill>
              </a:rPr>
              <a:t>оценку подгруппы на 4 балла в плюс или минус </a:t>
            </a:r>
            <a:r>
              <a:rPr lang="ru-RU" b="1" dirty="0">
                <a:solidFill>
                  <a:srgbClr val="005BAA"/>
                </a:solidFill>
              </a:rPr>
              <a:t>и </a:t>
            </a:r>
            <a:r>
              <a:rPr lang="ru-RU" b="1" dirty="0">
                <a:solidFill>
                  <a:srgbClr val="00703C"/>
                </a:solidFill>
              </a:rPr>
              <a:t>индивидуальную оценку на 2 балл в плюс или минус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endParaRPr lang="ru-RU" b="1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25268</TotalTime>
  <Words>988</Words>
  <Application>Microsoft Office PowerPoint</Application>
  <PresentationFormat>Экран (4:3)</PresentationFormat>
  <Paragraphs>133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Тема Office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 по проектным работам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Elizaveta Arkhapcheva</cp:lastModifiedBy>
  <cp:revision>1010</cp:revision>
  <cp:lastPrinted>2014-02-18T12:21:35Z</cp:lastPrinted>
  <dcterms:created xsi:type="dcterms:W3CDTF">2012-05-10T07:47:17Z</dcterms:created>
  <dcterms:modified xsi:type="dcterms:W3CDTF">2020-07-27T14:37:41Z</dcterms:modified>
</cp:coreProperties>
</file>