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48" d="100"/>
          <a:sy n="4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6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3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Изображение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Изображение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Изображение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vasenyova@edu.hse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9" name="Doing Business in Asia-Pacific in the Age of Digital…"/>
          <p:cNvSpPr txBox="1"/>
          <p:nvPr/>
        </p:nvSpPr>
        <p:spPr>
          <a:xfrm>
            <a:off x="5194300" y="2797983"/>
            <a:ext cx="5744764" cy="332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4200" b="1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defRPr sz="4200" b="1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Doing Business in Asia-Pacific in the Age of Digital</a:t>
            </a:r>
          </a:p>
          <a:p>
            <a:pPr algn="l">
              <a:defRPr sz="4200" b="1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Transformations</a:t>
            </a:r>
          </a:p>
        </p:txBody>
      </p:sp>
      <p:sp>
        <p:nvSpPr>
          <p:cNvPr id="120" name="Research project…"/>
          <p:cNvSpPr txBox="1"/>
          <p:nvPr/>
        </p:nvSpPr>
        <p:spPr>
          <a:xfrm>
            <a:off x="5194300" y="6349912"/>
            <a:ext cx="6715323" cy="145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Research project</a:t>
            </a:r>
          </a:p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October 2020 - </a:t>
            </a:r>
            <a:r>
              <a:rPr lang="en-US" dirty="0"/>
              <a:t>May</a:t>
            </a:r>
            <a:r>
              <a:rPr dirty="0"/>
              <a:t> 2021</a:t>
            </a: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07" y="898870"/>
            <a:ext cx="1532874" cy="197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chool of International Regional Studies…"/>
          <p:cNvSpPr txBox="1"/>
          <p:nvPr/>
        </p:nvSpPr>
        <p:spPr>
          <a:xfrm>
            <a:off x="5194300" y="934442"/>
            <a:ext cx="671532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t>School of International Regional Studies</a:t>
            </a:r>
          </a:p>
          <a:p>
            <a:pPr algn="l">
              <a:spcBef>
                <a:spcPts val="3200"/>
              </a:spcBef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t>Faculty of World Economy and International Affairs</a:t>
            </a:r>
          </a:p>
        </p:txBody>
      </p:sp>
      <p:sp>
        <p:nvSpPr>
          <p:cNvPr id="123" name="Moscow, 2020"/>
          <p:cNvSpPr txBox="1"/>
          <p:nvPr/>
        </p:nvSpPr>
        <p:spPr>
          <a:xfrm>
            <a:off x="5194300" y="8458200"/>
            <a:ext cx="67153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Moscow, 2020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Goal and Objectives"/>
          <p:cNvSpPr txBox="1"/>
          <p:nvPr/>
        </p:nvSpPr>
        <p:spPr>
          <a:xfrm>
            <a:off x="793361" y="2113981"/>
            <a:ext cx="11430002" cy="9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description</a:t>
            </a:r>
            <a:endParaRPr dirty="0"/>
          </a:p>
        </p:txBody>
      </p:sp>
      <p:sp>
        <p:nvSpPr>
          <p:cNvPr id="127" name="Aim: to distinguish the trends and conditions of doing business in the Asia-Pacific region amid the rising digitalization. Over the course of the project, the students will be involved in preparing analytical materials and discussing issues relevant to t"/>
          <p:cNvSpPr txBox="1"/>
          <p:nvPr/>
        </p:nvSpPr>
        <p:spPr>
          <a:xfrm>
            <a:off x="775475" y="2589461"/>
            <a:ext cx="11435964" cy="627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distinguishing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trends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of </a:t>
            </a:r>
            <a:r>
              <a:rPr lang="tr-TR" dirty="0" err="1"/>
              <a:t>doing</a:t>
            </a:r>
            <a:r>
              <a:rPr lang="tr-TR" dirty="0"/>
              <a:t> </a:t>
            </a:r>
            <a:r>
              <a:rPr lang="tr-TR" dirty="0" err="1"/>
              <a:t>business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Asia</a:t>
            </a:r>
            <a:r>
              <a:rPr lang="tr-TR" dirty="0"/>
              <a:t>-Pacific </a:t>
            </a:r>
            <a:r>
              <a:rPr lang="tr-TR" dirty="0" err="1"/>
              <a:t>region</a:t>
            </a:r>
            <a:r>
              <a:rPr lang="tr-TR" dirty="0"/>
              <a:t> </a:t>
            </a:r>
            <a:r>
              <a:rPr lang="tr-TR" dirty="0" err="1"/>
              <a:t>amid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rising</a:t>
            </a:r>
            <a:r>
              <a:rPr lang="tr-TR" dirty="0"/>
              <a:t> </a:t>
            </a:r>
            <a:r>
              <a:rPr lang="tr-TR" dirty="0" err="1"/>
              <a:t>digitalization</a:t>
            </a:r>
            <a:r>
              <a:rPr lang="tr-TR" dirty="0"/>
              <a:t>.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involved</a:t>
            </a:r>
            <a:r>
              <a:rPr lang="tr-TR" dirty="0"/>
              <a:t> in </a:t>
            </a:r>
            <a:r>
              <a:rPr lang="tr-TR" dirty="0" err="1"/>
              <a:t>preparing</a:t>
            </a:r>
            <a:r>
              <a:rPr lang="tr-TR" dirty="0"/>
              <a:t> </a:t>
            </a:r>
            <a:r>
              <a:rPr lang="tr-TR" dirty="0" err="1"/>
              <a:t>analytical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discussing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relevant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project’s</a:t>
            </a:r>
            <a:r>
              <a:rPr lang="tr-TR" dirty="0"/>
              <a:t> main </a:t>
            </a:r>
            <a:r>
              <a:rPr lang="tr-TR" dirty="0" err="1"/>
              <a:t>focus</a:t>
            </a:r>
            <a:r>
              <a:rPr lang="tr-TR" dirty="0"/>
              <a:t>. </a:t>
            </a:r>
          </a:p>
          <a:p>
            <a:pPr algn="l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Objectives: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88055" indent="-388055" algn="just">
              <a:buSzPct val="100000"/>
              <a:buAutoNum type="arabicPeriod"/>
              <a:defRPr sz="2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To distinguish the key trends of doing business in the following countries: China, Japan, Singapore, Korea, India, Malaysia, Indonesia, Vietnam, Thailand.</a:t>
            </a:r>
          </a:p>
          <a:p>
            <a:pPr marL="388055" indent="-388055" algn="just">
              <a:buSzPct val="100000"/>
              <a:buAutoNum type="arabicPeriod"/>
              <a:defRPr sz="2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To analyze the major dimensions of «Business-friendly environment» in Asia-Pacific: </a:t>
            </a:r>
            <a:br>
              <a:rPr dirty="0">
                <a:latin typeface="Arial"/>
                <a:ea typeface="Arial"/>
                <a:cs typeface="Arial"/>
                <a:sym typeface="Arial"/>
              </a:rPr>
            </a:br>
            <a:r>
              <a:rPr dirty="0">
                <a:latin typeface="Arial"/>
                <a:ea typeface="Arial"/>
                <a:cs typeface="Arial"/>
                <a:sym typeface="Arial"/>
              </a:rPr>
              <a:t>a) The regulatory framework;  b) Employment practices; c) Corporate governance;                       d) Marketing strategies.</a:t>
            </a:r>
          </a:p>
          <a:p>
            <a:pPr algn="just">
              <a:defRPr sz="2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3. To identify the institutions of business cooperation in Asia-Pacific, as well as informal business networking, and the dynamics of their transformation in the context of digitalization.</a:t>
            </a:r>
          </a:p>
          <a:p>
            <a:pPr algn="l">
              <a:defRPr sz="2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4. To examine the Russian corporate presence in Asia-Pacific and to formulate recommendations for Russian companies. </a:t>
            </a:r>
          </a:p>
          <a:p>
            <a:pPr algn="l">
              <a:defRPr sz="2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Goal:</a:t>
            </a:r>
            <a:r>
              <a:rPr lang="en-US" dirty="0"/>
              <a:t> the</a:t>
            </a:r>
            <a:r>
              <a:rPr dirty="0"/>
              <a:t> drafting of the long-read “Doing Business in the Asia-Pacific Region: the Digital Perspective”.</a:t>
            </a:r>
          </a:p>
          <a:p>
            <a:pPr algn="l">
              <a:defRPr sz="22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2" name="Forms of project activity"/>
          <p:cNvSpPr txBox="1"/>
          <p:nvPr/>
        </p:nvSpPr>
        <p:spPr>
          <a:xfrm>
            <a:off x="793361" y="211398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Forms of project activity</a:t>
            </a:r>
          </a:p>
        </p:txBody>
      </p:sp>
      <p:sp>
        <p:nvSpPr>
          <p:cNvPr id="133" name="Duration: 15 October 2020 – 15 May 2021…"/>
          <p:cNvSpPr txBox="1"/>
          <p:nvPr/>
        </p:nvSpPr>
        <p:spPr>
          <a:xfrm>
            <a:off x="1460749" y="4128193"/>
            <a:ext cx="10716520" cy="344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535825" anchor="ctr"/>
          <a:lstStyle/>
          <a:p>
            <a:pPr algn="l"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Duration: </a:t>
            </a:r>
            <a:r>
              <a:rPr sz="2000" b="0" dirty="0">
                <a:latin typeface="Arial"/>
                <a:ea typeface="Arial"/>
                <a:cs typeface="Arial"/>
                <a:sym typeface="Arial"/>
              </a:rPr>
              <a:t>15 October 2020 – 15 May 2021</a:t>
            </a:r>
            <a:r>
              <a:rPr lang="ru-RU" sz="2000" b="0" dirty="0">
                <a:latin typeface="Arial"/>
                <a:ea typeface="Arial"/>
                <a:cs typeface="Arial"/>
                <a:sym typeface="Arial"/>
              </a:rPr>
              <a:t>;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Vacancies: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0" dirty="0">
                <a:latin typeface="Arial"/>
                <a:ea typeface="Arial"/>
                <a:cs typeface="Arial"/>
                <a:sym typeface="Arial"/>
              </a:rPr>
              <a:t>10 vacancies</a:t>
            </a:r>
            <a:r>
              <a:rPr lang="ru-RU" sz="2000" b="0" dirty="0">
                <a:latin typeface="Arial"/>
                <a:ea typeface="Arial"/>
                <a:cs typeface="Arial"/>
                <a:sym typeface="Arial"/>
              </a:rPr>
              <a:t>;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Credits: </a:t>
            </a:r>
            <a:r>
              <a:rPr sz="2000" b="0" dirty="0">
                <a:latin typeface="Arial"/>
                <a:ea typeface="Arial"/>
                <a:cs typeface="Arial"/>
                <a:sym typeface="Arial"/>
              </a:rPr>
              <a:t>4 credits</a:t>
            </a:r>
            <a:r>
              <a:rPr lang="ru-RU" sz="2000" b="0" dirty="0">
                <a:latin typeface="Arial"/>
                <a:ea typeface="Arial"/>
                <a:cs typeface="Arial"/>
                <a:sym typeface="Arial"/>
              </a:rPr>
              <a:t>;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Activity types: </a:t>
            </a:r>
          </a:p>
          <a:p>
            <a:pPr marL="342900" indent="-342900" algn="l" defTabSz="457200">
              <a:buFont typeface="Arial" panose="020B0604020202020204" pitchFamily="34" charset="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Remote work and consultations with the academic supervisor of the project</a:t>
            </a:r>
            <a:r>
              <a:rPr lang="ru-RU" dirty="0"/>
              <a:t>;</a:t>
            </a:r>
            <a:endParaRPr dirty="0"/>
          </a:p>
        </p:txBody>
      </p:sp>
      <p:pic>
        <p:nvPicPr>
          <p:cNvPr id="13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  <p:sp>
        <p:nvSpPr>
          <p:cNvPr id="136" name="searching for and processing statistical information;…"/>
          <p:cNvSpPr txBox="1"/>
          <p:nvPr/>
        </p:nvSpPr>
        <p:spPr>
          <a:xfrm>
            <a:off x="7224128" y="4567633"/>
            <a:ext cx="4907455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 defTabSz="457200">
              <a:buSzPct val="75000"/>
              <a:buFont typeface="Arial" panose="020B0604020202020204" pitchFamily="34" charset="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</a:t>
            </a:r>
            <a:r>
              <a:rPr dirty="0"/>
              <a:t>earching for and processing statistical information;</a:t>
            </a:r>
          </a:p>
          <a:p>
            <a:pPr marL="342900" indent="-342900" algn="l" defTabSz="457200">
              <a:buSzPct val="75000"/>
              <a:buFont typeface="Arial" panose="020B0604020202020204" pitchFamily="34" charset="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</a:t>
            </a:r>
            <a:r>
              <a:rPr dirty="0"/>
              <a:t>reparing academic, analytical, reference and applied materials in English;</a:t>
            </a:r>
          </a:p>
          <a:p>
            <a:pPr marL="342900" indent="-342900" algn="l" defTabSz="457200">
              <a:buSzPct val="75000"/>
              <a:buFont typeface="Arial" panose="020B0604020202020204" pitchFamily="34" charset="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W</a:t>
            </a:r>
            <a:r>
              <a:rPr dirty="0"/>
              <a:t>orking with graphics (charts, tables);</a:t>
            </a:r>
          </a:p>
          <a:p>
            <a:pPr marL="342900" indent="-342900" algn="l" defTabSz="457200">
              <a:buSzPct val="75000"/>
              <a:buFont typeface="Arial" panose="020B0604020202020204" pitchFamily="34" charset="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</a:t>
            </a:r>
            <a:r>
              <a:rPr dirty="0"/>
              <a:t>reparing presentations and infographics.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Grading criteria"/>
          <p:cNvSpPr txBox="1"/>
          <p:nvPr/>
        </p:nvSpPr>
        <p:spPr>
          <a:xfrm>
            <a:off x="787399" y="21127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Grading criteria</a:t>
            </a:r>
          </a:p>
        </p:txBody>
      </p:sp>
      <p:pic>
        <p:nvPicPr>
          <p:cNvPr id="14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  <p:pic>
        <p:nvPicPr>
          <p:cNvPr id="14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585142"/>
            <a:ext cx="12522200" cy="144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meliness in presenting both…"/>
          <p:cNvSpPr txBox="1"/>
          <p:nvPr/>
        </p:nvSpPr>
        <p:spPr>
          <a:xfrm>
            <a:off x="533683" y="4743893"/>
            <a:ext cx="342932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Timeliness in presenting both </a:t>
            </a:r>
          </a:p>
          <a:p>
            <a:pPr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the midterm and final reports </a:t>
            </a:r>
          </a:p>
        </p:txBody>
      </p:sp>
      <p:sp>
        <p:nvSpPr>
          <p:cNvPr id="144" name="Quality &amp; completion of the Project Head’s assignments"/>
          <p:cNvSpPr txBox="1"/>
          <p:nvPr/>
        </p:nvSpPr>
        <p:spPr>
          <a:xfrm>
            <a:off x="4787740" y="4404188"/>
            <a:ext cx="3429320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Quality &amp; completion of the Project Head’s assignments </a:t>
            </a:r>
          </a:p>
        </p:txBody>
      </p:sp>
      <p:sp>
        <p:nvSpPr>
          <p:cNvPr id="145" name="Non-triviality of the conclusions &amp; assessments"/>
          <p:cNvSpPr txBox="1"/>
          <p:nvPr/>
        </p:nvSpPr>
        <p:spPr>
          <a:xfrm>
            <a:off x="9222338" y="4743893"/>
            <a:ext cx="342932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Non-triviality of the conclusions &amp; assessments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8" name="Educational Programs"/>
          <p:cNvSpPr txBox="1"/>
          <p:nvPr/>
        </p:nvSpPr>
        <p:spPr>
          <a:xfrm>
            <a:off x="793361" y="211398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Educational Programs</a:t>
            </a:r>
          </a:p>
        </p:txBody>
      </p:sp>
      <p:sp>
        <p:nvSpPr>
          <p:cNvPr id="149" name="Bachelor…"/>
          <p:cNvSpPr txBox="1"/>
          <p:nvPr/>
        </p:nvSpPr>
        <p:spPr>
          <a:xfrm>
            <a:off x="1460748" y="4128193"/>
            <a:ext cx="10036985" cy="344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504165"/>
          <a:lstStyle/>
          <a:p>
            <a:pPr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Bachelor</a:t>
            </a:r>
            <a:r>
              <a:rPr lang="en-US" dirty="0"/>
              <a:t>’s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International Relations</a:t>
            </a:r>
            <a:r>
              <a:rPr lang="ru-RU" dirty="0"/>
              <a:t>;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World Econom</a:t>
            </a:r>
            <a:r>
              <a:rPr lang="en-US" dirty="0"/>
              <a:t>y</a:t>
            </a:r>
            <a:r>
              <a:rPr lang="ru-RU" dirty="0"/>
              <a:t>;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Asian Studies</a:t>
            </a:r>
            <a:r>
              <a:rPr lang="ru-RU" dirty="0"/>
              <a:t>;</a:t>
            </a:r>
            <a:r>
              <a:rPr dirty="0"/>
              <a:t> </a:t>
            </a:r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HSE and Kyung </a:t>
            </a:r>
            <a:r>
              <a:rPr dirty="0" err="1"/>
              <a:t>Hee</a:t>
            </a:r>
            <a:r>
              <a:rPr dirty="0"/>
              <a:t> University Double Degree </a:t>
            </a:r>
            <a:r>
              <a:rPr lang="en-US" dirty="0"/>
              <a:t>Program</a:t>
            </a:r>
            <a:r>
              <a:rPr dirty="0"/>
              <a:t> in Economics and Politics in Asia</a:t>
            </a:r>
            <a:r>
              <a:rPr lang="ru-RU" dirty="0"/>
              <a:t>;</a:t>
            </a:r>
            <a:r>
              <a:rPr dirty="0"/>
              <a:t> </a:t>
            </a:r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HSE and University of London Parallel Degree </a:t>
            </a:r>
            <a:r>
              <a:rPr lang="en-US" dirty="0"/>
              <a:t>Program</a:t>
            </a:r>
            <a:r>
              <a:rPr dirty="0"/>
              <a:t> in International Relations</a:t>
            </a:r>
            <a:r>
              <a:rPr lang="ru-RU" dirty="0"/>
              <a:t>;</a:t>
            </a:r>
            <a:endParaRPr dirty="0"/>
          </a:p>
          <a:p>
            <a:pPr defTabSz="457200">
              <a:defRPr sz="2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  <a:p>
            <a:pPr defTabSz="457200">
              <a:defRPr sz="2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Master’s</a:t>
            </a:r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Socioeconomic and Political Development of Modern Asia</a:t>
            </a:r>
            <a:r>
              <a:rPr lang="ru-RU" dirty="0"/>
              <a:t>;</a:t>
            </a:r>
            <a:endParaRPr lang="en-US"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International Relations: European and Asian Studies</a:t>
            </a:r>
            <a:r>
              <a:rPr lang="ru-RU" dirty="0"/>
              <a:t>;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Economics, politics and business in Asia</a:t>
            </a:r>
            <a:r>
              <a:rPr lang="ru-RU" dirty="0"/>
              <a:t>;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International Business</a:t>
            </a:r>
            <a:r>
              <a:rPr lang="ru-RU" dirty="0"/>
              <a:t>;</a:t>
            </a:r>
            <a:endParaRPr dirty="0"/>
          </a:p>
          <a:p>
            <a:pPr marL="271638" indent="-271638" algn="l" defTabSz="457200"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International Trade Policy</a:t>
            </a:r>
            <a:r>
              <a:rPr lang="ru-RU" dirty="0"/>
              <a:t>.</a:t>
            </a:r>
            <a:r>
              <a:rPr dirty="0"/>
              <a:t> </a:t>
            </a:r>
          </a:p>
          <a:p>
            <a:pPr algn="l" defTabSz="457200"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5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4" name="Requirements for participants"/>
          <p:cNvSpPr txBox="1"/>
          <p:nvPr/>
        </p:nvSpPr>
        <p:spPr>
          <a:xfrm>
            <a:off x="787399" y="211398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Requirements for participants</a:t>
            </a:r>
          </a:p>
        </p:txBody>
      </p:sp>
      <p:sp>
        <p:nvSpPr>
          <p:cNvPr id="155" name="Motivation letter or CV;…"/>
          <p:cNvSpPr txBox="1"/>
          <p:nvPr/>
        </p:nvSpPr>
        <p:spPr>
          <a:xfrm>
            <a:off x="787399" y="4587683"/>
            <a:ext cx="11430001" cy="344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571500"/>
          <a:lstStyle/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Motivation letter or CV;</a:t>
            </a:r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level of motivation for research activities, including the one in the theoretical and historical, economic and political areas;</a:t>
            </a:r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Understanding of the key international trends in the Asian-Pacific region; </a:t>
            </a:r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Advanced presentation &amp; analytical skills;</a:t>
            </a:r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Fluency in English language;</a:t>
            </a:r>
          </a:p>
          <a:p>
            <a:pPr marL="259291" indent="-259291" algn="l">
              <a:spcBef>
                <a:spcPts val="2000"/>
              </a:spcBef>
              <a:buSzPct val="75000"/>
              <a:buChar char="•"/>
              <a:defRPr sz="20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Fluent Eastern language (Chinese / Japanese / Korean / Vietnamese / Indonesian, and others) as an advantage. </a:t>
            </a:r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0" name="PROJECT HEAD…"/>
          <p:cNvSpPr txBox="1"/>
          <p:nvPr/>
        </p:nvSpPr>
        <p:spPr>
          <a:xfrm>
            <a:off x="793361" y="211398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Academic</a:t>
            </a:r>
            <a:r>
              <a:rPr lang="tr-TR" dirty="0"/>
              <a:t> </a:t>
            </a:r>
            <a:r>
              <a:rPr lang="tr-TR" dirty="0" err="1"/>
              <a:t>Superv</a:t>
            </a:r>
            <a:r>
              <a:rPr lang="en-US" dirty="0"/>
              <a:t>I</a:t>
            </a:r>
            <a:r>
              <a:rPr lang="tr-TR" dirty="0"/>
              <a:t>sor</a:t>
            </a:r>
            <a:endParaRPr dirty="0"/>
          </a:p>
          <a:p>
            <a: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dirty="0"/>
              <a:t>Professor </a:t>
            </a:r>
            <a:r>
              <a:rPr dirty="0" err="1"/>
              <a:t>Evgeny</a:t>
            </a:r>
            <a:r>
              <a:rPr dirty="0"/>
              <a:t> A. </a:t>
            </a:r>
            <a:r>
              <a:rPr dirty="0" err="1"/>
              <a:t>Kanaev</a:t>
            </a:r>
            <a:endParaRPr dirty="0"/>
          </a:p>
        </p:txBody>
      </p:sp>
      <p:sp>
        <p:nvSpPr>
          <p:cNvPr id="161" name="Professor, School of International Regional Studies, Higher School of Economics…"/>
          <p:cNvSpPr txBox="1"/>
          <p:nvPr/>
        </p:nvSpPr>
        <p:spPr>
          <a:xfrm>
            <a:off x="771013" y="3413683"/>
            <a:ext cx="7377884" cy="585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2" spcCol="368894"/>
          <a:lstStyle/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Professor</a:t>
            </a:r>
            <a:r>
              <a:rPr dirty="0"/>
              <a:t>, School of International Regional Studies, Higher School of Economics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Expert</a:t>
            </a:r>
            <a:r>
              <a:rPr dirty="0"/>
              <a:t>, the Russian International Affairs Council (RIAC)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Leading Researcher</a:t>
            </a:r>
            <a:r>
              <a:rPr dirty="0"/>
              <a:t>, Center for Asia-Pacific Studies, IMEMO RAS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Expert</a:t>
            </a:r>
            <a:r>
              <a:rPr dirty="0"/>
              <a:t>, ASEAN Center, MGIMO-University, MFA of Russia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Expert</a:t>
            </a:r>
            <a:r>
              <a:rPr dirty="0"/>
              <a:t>, Russian National Committee, Council for Security &amp; Cooperation in the Asia-Pacific region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Member</a:t>
            </a:r>
            <a:r>
              <a:rPr dirty="0"/>
              <a:t>,</a:t>
            </a:r>
            <a:r>
              <a:rPr b="1" dirty="0"/>
              <a:t> Expert Group</a:t>
            </a:r>
            <a:r>
              <a:rPr dirty="0"/>
              <a:t>, the Council of the Federation Committee on Foreign Affairs, the Federation Council of the RF Federal Assembly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Expert</a:t>
            </a:r>
            <a:r>
              <a:rPr dirty="0"/>
              <a:t>, the Russian National Committee on BRICS Research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Member of Editorial Board </a:t>
            </a:r>
            <a:r>
              <a:rPr dirty="0"/>
              <a:t>of Journals: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Southeast Asia: Actual Problems of Development</a:t>
            </a:r>
            <a:r>
              <a:rPr lang="en-US" dirty="0"/>
              <a:t>;</a:t>
            </a:r>
            <a:endParaRPr dirty="0"/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Russian Journal of Vietnamese Studies</a:t>
            </a:r>
            <a:r>
              <a:rPr lang="en-US" dirty="0"/>
              <a:t>;</a:t>
            </a:r>
            <a:endParaRPr dirty="0"/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Russia and the Pacific</a:t>
            </a:r>
            <a:r>
              <a:rPr lang="en-US" dirty="0"/>
              <a:t>;</a:t>
            </a:r>
            <a:endParaRPr lang="ru-RU" dirty="0"/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Far Eastern Affairs </a:t>
            </a:r>
          </a:p>
          <a:p>
            <a:pPr marL="234597" indent="-234597" algn="l" defTabSz="355600">
              <a:buSzPct val="75000"/>
              <a:buChar char="•"/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(Russia)</a:t>
            </a:r>
            <a:endParaRPr dirty="0"/>
          </a:p>
        </p:txBody>
      </p:sp>
      <p:pic>
        <p:nvPicPr>
          <p:cNvPr id="16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3"/>
          <a:srcRect t="61" b="61"/>
          <a:stretch>
            <a:fillRect/>
          </a:stretch>
        </p:blipFill>
        <p:spPr>
          <a:xfrm>
            <a:off x="8169263" y="3253982"/>
            <a:ext cx="4491698" cy="5338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7" name="Supervisor"/>
          <p:cNvSpPr txBox="1"/>
          <p:nvPr/>
        </p:nvSpPr>
        <p:spPr>
          <a:xfrm>
            <a:off x="793361" y="211398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 cap="all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coordinator</a:t>
            </a:r>
            <a:endParaRPr dirty="0"/>
          </a:p>
        </p:txBody>
      </p:sp>
      <p:sp>
        <p:nvSpPr>
          <p:cNvPr id="168" name="«Asian Studies» Bachelor’s program, 4th year student      (Section of Japan)…"/>
          <p:cNvSpPr txBox="1"/>
          <p:nvPr/>
        </p:nvSpPr>
        <p:spPr>
          <a:xfrm>
            <a:off x="771014" y="4291773"/>
            <a:ext cx="6629802" cy="344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2000"/>
              </a:spcBef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«Asian Studies» Bachelor’s program, 4th year student      (Section of Japan)</a:t>
            </a:r>
          </a:p>
          <a:p>
            <a:pPr algn="l">
              <a:spcBef>
                <a:spcPts val="2000"/>
              </a:spcBef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Teaching assistant of the course «International relations theory»</a:t>
            </a:r>
          </a:p>
          <a:p>
            <a:pPr algn="l">
              <a:spcBef>
                <a:spcPts val="2000"/>
              </a:spcBef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E-mail: </a:t>
            </a:r>
            <a:r>
              <a:rPr u="sng">
                <a:hlinkClick r:id="rId2"/>
              </a:rPr>
              <a:t>evasenyova@edu.hse.ru</a:t>
            </a:r>
          </a:p>
          <a:p>
            <a:pPr algn="l">
              <a:spcBef>
                <a:spcPts val="2000"/>
              </a:spcBef>
              <a:defRPr sz="1900">
                <a:solidFill>
                  <a:srgbClr val="25395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Tel.: +7(925)291-11-02</a:t>
            </a:r>
          </a:p>
        </p:txBody>
      </p:sp>
      <p:sp>
        <p:nvSpPr>
          <p:cNvPr id="169" name="Ekaterina Vaseneva"/>
          <p:cNvSpPr txBox="1"/>
          <p:nvPr/>
        </p:nvSpPr>
        <p:spPr>
          <a:xfrm>
            <a:off x="787399" y="2465371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Ekaterina </a:t>
            </a:r>
            <a:r>
              <a:rPr dirty="0" err="1"/>
              <a:t>Vaseneva</a:t>
            </a:r>
            <a:endParaRPr dirty="0"/>
          </a:p>
        </p:txBody>
      </p:sp>
      <p:sp>
        <p:nvSpPr>
          <p:cNvPr id="170" name=",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,</a:t>
            </a:r>
          </a:p>
        </p:txBody>
      </p:sp>
      <p:pic>
        <p:nvPicPr>
          <p:cNvPr id="171" name="Изображение" descr="Изображение"/>
          <p:cNvPicPr>
            <a:picLocks noChangeAspect="1"/>
          </p:cNvPicPr>
          <p:nvPr/>
        </p:nvPicPr>
        <p:blipFill>
          <a:blip r:embed="rId3"/>
          <a:srcRect r="11090"/>
          <a:stretch>
            <a:fillRect/>
          </a:stretch>
        </p:blipFill>
        <p:spPr>
          <a:xfrm>
            <a:off x="8398836" y="3407553"/>
            <a:ext cx="4331180" cy="506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51" y="409411"/>
            <a:ext cx="875830" cy="87583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chool of International Regional Studies, HSE"/>
          <p:cNvSpPr txBox="1"/>
          <p:nvPr/>
        </p:nvSpPr>
        <p:spPr>
          <a:xfrm>
            <a:off x="4161666" y="668588"/>
            <a:ext cx="80827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School of International Regional Studies, HSE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3" y="2796528"/>
            <a:ext cx="1532874" cy="1976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684</Words>
  <Application>Microsoft Office PowerPoint</Application>
  <PresentationFormat>Произвольный</PresentationFormat>
  <Paragraphs>86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E K</cp:lastModifiedBy>
  <cp:revision>9</cp:revision>
  <dcterms:modified xsi:type="dcterms:W3CDTF">2020-09-30T17:19:09Z</dcterms:modified>
</cp:coreProperties>
</file>