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4"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3"/>
    <p:restoredTop sz="94599"/>
  </p:normalViewPr>
  <p:slideViewPr>
    <p:cSldViewPr snapToGrid="0" snapToObjects="1">
      <p:cViewPr varScale="1">
        <p:scale>
          <a:sx n="74" d="100"/>
          <a:sy n="74" d="100"/>
        </p:scale>
        <p:origin x="1680"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5" name="Shape 115"/>
          <p:cNvSpPr>
            <a:spLocks noGrp="1" noRot="1" noChangeAspect="1"/>
          </p:cNvSpPr>
          <p:nvPr>
            <p:ph type="sldImg"/>
          </p:nvPr>
        </p:nvSpPr>
        <p:spPr>
          <a:xfrm>
            <a:off x="1143000" y="685800"/>
            <a:ext cx="4572000" cy="3429000"/>
          </a:xfrm>
          <a:prstGeom prst="rect">
            <a:avLst/>
          </a:prstGeom>
        </p:spPr>
        <p:txBody>
          <a:bodyPr/>
          <a:lstStyle/>
          <a:p>
            <a:endParaRPr/>
          </a:p>
        </p:txBody>
      </p:sp>
      <p:sp>
        <p:nvSpPr>
          <p:cNvPr id="116" name="Shape 11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Tree>
    <p:extLst>
      <p:ext uri="{BB962C8B-B14F-4D97-AF65-F5344CB8AC3E}">
        <p14:creationId xmlns:p14="http://schemas.microsoft.com/office/powerpoint/2010/main" val="2323628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2" name="–Иван Арсентьев"/>
          <p:cNvSpPr txBox="1">
            <a:spLocks noGrp="1"/>
          </p:cNvSpPr>
          <p:nvPr>
            <p:ph type="body" sz="quarter" idx="21"/>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3" name="«Место ввода цитаты»."/>
          <p:cNvSpPr txBox="1">
            <a:spLocks noGrp="1"/>
          </p:cNvSpPr>
          <p:nvPr>
            <p:ph type="body" sz="quarter" idx="22"/>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101" name="Изображение"/>
          <p:cNvSpPr>
            <a:spLocks noGrp="1"/>
          </p:cNvSpPr>
          <p:nvPr>
            <p:ph type="pic" idx="21"/>
          </p:nvPr>
        </p:nvSpPr>
        <p:spPr>
          <a:xfrm>
            <a:off x="-812800" y="0"/>
            <a:ext cx="15232066" cy="10160000"/>
          </a:xfrm>
          <a:prstGeom prst="rect">
            <a:avLst/>
          </a:prstGeom>
        </p:spPr>
        <p:txBody>
          <a:bodyPr lIns="91439" tIns="45719" rIns="91439" bIns="45719" anchor="t">
            <a:noAutofit/>
          </a:bodyPr>
          <a:lstStyle/>
          <a:p>
            <a:endParaRPr/>
          </a:p>
        </p:txBody>
      </p:sp>
      <p:sp>
        <p:nvSpPr>
          <p:cNvPr id="10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21"/>
          </p:nvPr>
        </p:nvSpPr>
        <p:spPr>
          <a:xfrm>
            <a:off x="1606550" y="635000"/>
            <a:ext cx="9779000" cy="6522729"/>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Текст заголовка"/>
          <p:cNvSpPr txBox="1">
            <a:spLocks noGrp="1"/>
          </p:cNvSpPr>
          <p:nvPr>
            <p:ph type="title"/>
          </p:nvPr>
        </p:nvSpPr>
        <p:spPr>
          <a:xfrm>
            <a:off x="1270000" y="3225800"/>
            <a:ext cx="10464800" cy="3302000"/>
          </a:xfrm>
          <a:prstGeom prst="rect">
            <a:avLst/>
          </a:prstGeom>
        </p:spPr>
        <p:txBody>
          <a:bodyPr/>
          <a:lstStyle/>
          <a:p>
            <a:r>
              <a:t>Текст заголовка</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7" name="Изображение"/>
          <p:cNvSpPr>
            <a:spLocks noGrp="1"/>
          </p:cNvSpPr>
          <p:nvPr>
            <p:ph type="pic" idx="21"/>
          </p:nvPr>
        </p:nvSpPr>
        <p:spPr>
          <a:xfrm>
            <a:off x="2717800" y="635000"/>
            <a:ext cx="12357100" cy="8238067"/>
          </a:xfrm>
          <a:prstGeom prst="rect">
            <a:avLst/>
          </a:prstGeom>
        </p:spPr>
        <p:txBody>
          <a:bodyPr lIns="91439" tIns="45719" rIns="91439" bIns="45719" anchor="t">
            <a:noAutofit/>
          </a:bodyPr>
          <a:lstStyle/>
          <a:p>
            <a:endParaRPr/>
          </a:p>
        </p:txBody>
      </p:sp>
      <p:sp>
        <p:nvSpPr>
          <p:cNvPr id="38"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9"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7" name="Текст заголовка"/>
          <p:cNvSpPr txBox="1">
            <a:spLocks noGrp="1"/>
          </p:cNvSpPr>
          <p:nvPr>
            <p:ph type="title"/>
          </p:nvPr>
        </p:nvSpPr>
        <p:spPr>
          <a:prstGeom prst="rect">
            <a:avLst/>
          </a:prstGeom>
        </p:spPr>
        <p:txBody>
          <a:bodyPr/>
          <a:lstStyle/>
          <a:p>
            <a:r>
              <a:t>Текст заголовка</a:t>
            </a:r>
          </a:p>
        </p:txBody>
      </p:sp>
      <p:sp>
        <p:nvSpPr>
          <p:cNvPr id="4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5" name="Текст заголовка"/>
          <p:cNvSpPr txBox="1">
            <a:spLocks noGrp="1"/>
          </p:cNvSpPr>
          <p:nvPr>
            <p:ph type="title"/>
          </p:nvPr>
        </p:nvSpPr>
        <p:spPr>
          <a:prstGeom prst="rect">
            <a:avLst/>
          </a:prstGeom>
        </p:spPr>
        <p:txBody>
          <a:bodyPr/>
          <a:lstStyle/>
          <a:p>
            <a:r>
              <a:t>Текст заголовка</a:t>
            </a:r>
          </a:p>
        </p:txBody>
      </p:sp>
      <p:sp>
        <p:nvSpPr>
          <p:cNvPr id="56"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4" name="Изображение"/>
          <p:cNvSpPr>
            <a:spLocks noGrp="1"/>
          </p:cNvSpPr>
          <p:nvPr>
            <p:ph type="pic" idx="21"/>
          </p:nvPr>
        </p:nvSpPr>
        <p:spPr>
          <a:xfrm>
            <a:off x="4533900" y="2603500"/>
            <a:ext cx="9429750" cy="6286500"/>
          </a:xfrm>
          <a:prstGeom prst="rect">
            <a:avLst/>
          </a:prstGeom>
        </p:spPr>
        <p:txBody>
          <a:bodyPr lIns="91439" tIns="45719" rIns="91439" bIns="45719" anchor="t">
            <a:noAutofit/>
          </a:bodyPr>
          <a:lstStyle/>
          <a:p>
            <a:endParaRPr/>
          </a:p>
        </p:txBody>
      </p:sp>
      <p:sp>
        <p:nvSpPr>
          <p:cNvPr id="65" name="Текст заголовка"/>
          <p:cNvSpPr txBox="1">
            <a:spLocks noGrp="1"/>
          </p:cNvSpPr>
          <p:nvPr>
            <p:ph type="title"/>
          </p:nvPr>
        </p:nvSpPr>
        <p:spPr>
          <a:prstGeom prst="rect">
            <a:avLst/>
          </a:prstGeom>
        </p:spPr>
        <p:txBody>
          <a:bodyPr/>
          <a:lstStyle/>
          <a:p>
            <a:r>
              <a:t>Текст заголовка</a:t>
            </a:r>
          </a:p>
        </p:txBody>
      </p:sp>
      <p:sp>
        <p:nvSpPr>
          <p:cNvPr id="66"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4"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2" name="Изображение"/>
          <p:cNvSpPr>
            <a:spLocks noGrp="1"/>
          </p:cNvSpPr>
          <p:nvPr>
            <p:ph type="pic" sz="quarter" idx="21"/>
          </p:nvPr>
        </p:nvSpPr>
        <p:spPr>
          <a:xfrm>
            <a:off x="6680200" y="5026947"/>
            <a:ext cx="6057901" cy="4040705"/>
          </a:xfrm>
          <a:prstGeom prst="rect">
            <a:avLst/>
          </a:prstGeom>
        </p:spPr>
        <p:txBody>
          <a:bodyPr lIns="91439" tIns="45719" rIns="91439" bIns="45719" anchor="t">
            <a:noAutofit/>
          </a:bodyPr>
          <a:lstStyle/>
          <a:p>
            <a:endParaRPr/>
          </a:p>
        </p:txBody>
      </p:sp>
      <p:sp>
        <p:nvSpPr>
          <p:cNvPr id="83" name="Изображение"/>
          <p:cNvSpPr>
            <a:spLocks noGrp="1"/>
          </p:cNvSpPr>
          <p:nvPr>
            <p:ph type="pic" sz="quarter" idx="22"/>
          </p:nvPr>
        </p:nvSpPr>
        <p:spPr>
          <a:xfrm>
            <a:off x="6502400" y="886747"/>
            <a:ext cx="5867400" cy="3911601"/>
          </a:xfrm>
          <a:prstGeom prst="rect">
            <a:avLst/>
          </a:prstGeom>
        </p:spPr>
        <p:txBody>
          <a:bodyPr lIns="91439" tIns="45719" rIns="91439" bIns="45719" anchor="t">
            <a:noAutofit/>
          </a:bodyPr>
          <a:lstStyle/>
          <a:p>
            <a:endParaRPr/>
          </a:p>
        </p:txBody>
      </p:sp>
      <p:sp>
        <p:nvSpPr>
          <p:cNvPr id="84" name="Изображение"/>
          <p:cNvSpPr>
            <a:spLocks noGrp="1"/>
          </p:cNvSpPr>
          <p:nvPr>
            <p:ph type="pic" idx="23"/>
          </p:nvPr>
        </p:nvSpPr>
        <p:spPr>
          <a:xfrm>
            <a:off x="-2374900" y="889000"/>
            <a:ext cx="11976100" cy="7984067"/>
          </a:xfrm>
          <a:prstGeom prst="rect">
            <a:avLst/>
          </a:prstGeom>
        </p:spPr>
        <p:txBody>
          <a:bodyPr lIns="91439" tIns="45719" rIns="91439" bIns="45719" anchor="t">
            <a:noAutofit/>
          </a:bodyPr>
          <a:lstStyle/>
          <a:p>
            <a:endParaRPr/>
          </a:p>
        </p:txBody>
      </p:sp>
      <p:sp>
        <p:nvSpPr>
          <p:cNvPr id="8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9" name="Doing Business in Asia-Pacific in the Age of Digital…"/>
          <p:cNvSpPr txBox="1"/>
          <p:nvPr/>
        </p:nvSpPr>
        <p:spPr>
          <a:xfrm>
            <a:off x="5194300" y="2797983"/>
            <a:ext cx="5744764" cy="3324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lstStyle/>
          <a:p>
            <a:pPr algn="l">
              <a:defRPr sz="4200" b="1">
                <a:solidFill>
                  <a:srgbClr val="253957"/>
                </a:solidFill>
                <a:latin typeface="Arial"/>
                <a:ea typeface="Arial"/>
                <a:cs typeface="Arial"/>
                <a:sym typeface="Arial"/>
              </a:defRPr>
            </a:pPr>
            <a:r>
              <a:rPr lang="en-US" sz="6000" dirty="0"/>
              <a:t>The beacon of Russia’s achievements </a:t>
            </a:r>
            <a:endParaRPr sz="6000" dirty="0"/>
          </a:p>
        </p:txBody>
      </p:sp>
      <p:sp>
        <p:nvSpPr>
          <p:cNvPr id="120" name="Research project…"/>
          <p:cNvSpPr txBox="1"/>
          <p:nvPr/>
        </p:nvSpPr>
        <p:spPr>
          <a:xfrm>
            <a:off x="5194300" y="6349912"/>
            <a:ext cx="6715323" cy="14557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p>
            <a:pPr algn="l">
              <a:defRPr sz="3000">
                <a:solidFill>
                  <a:srgbClr val="253957"/>
                </a:solidFill>
                <a:latin typeface="+mn-lt"/>
                <a:ea typeface="+mn-ea"/>
                <a:cs typeface="+mn-cs"/>
                <a:sym typeface="Arial Narrow"/>
              </a:defRPr>
            </a:pPr>
            <a:r>
              <a:rPr dirty="0"/>
              <a:t>Research project</a:t>
            </a:r>
            <a:endParaRPr lang="ru-RU" dirty="0"/>
          </a:p>
          <a:p>
            <a:pPr algn="l">
              <a:defRPr sz="3000">
                <a:solidFill>
                  <a:srgbClr val="253957"/>
                </a:solidFill>
                <a:latin typeface="+mn-lt"/>
                <a:ea typeface="+mn-ea"/>
                <a:cs typeface="+mn-cs"/>
                <a:sym typeface="Arial Narrow"/>
              </a:defRPr>
            </a:pPr>
            <a:r>
              <a:rPr lang="en-US" dirty="0"/>
              <a:t>December</a:t>
            </a:r>
            <a:r>
              <a:rPr dirty="0"/>
              <a:t> 202</a:t>
            </a:r>
            <a:r>
              <a:rPr lang="en-US" dirty="0"/>
              <a:t>1</a:t>
            </a:r>
            <a:r>
              <a:rPr dirty="0"/>
              <a:t> - </a:t>
            </a:r>
            <a:r>
              <a:rPr lang="en-US" dirty="0"/>
              <a:t>April</a:t>
            </a:r>
            <a:r>
              <a:rPr dirty="0"/>
              <a:t> 202</a:t>
            </a:r>
            <a:r>
              <a:rPr lang="en-US" dirty="0"/>
              <a:t>2</a:t>
            </a:r>
            <a:endParaRPr dirty="0"/>
          </a:p>
        </p:txBody>
      </p:sp>
      <p:pic>
        <p:nvPicPr>
          <p:cNvPr id="121" name="Изображение" descr="Изображение"/>
          <p:cNvPicPr>
            <a:picLocks noChangeAspect="1"/>
          </p:cNvPicPr>
          <p:nvPr/>
        </p:nvPicPr>
        <p:blipFill>
          <a:blip r:embed="rId2"/>
          <a:stretch>
            <a:fillRect/>
          </a:stretch>
        </p:blipFill>
        <p:spPr>
          <a:xfrm>
            <a:off x="1215207" y="898870"/>
            <a:ext cx="1532874" cy="1976145"/>
          </a:xfrm>
          <a:prstGeom prst="rect">
            <a:avLst/>
          </a:prstGeom>
          <a:ln w="12700">
            <a:miter lim="400000"/>
          </a:ln>
        </p:spPr>
      </p:pic>
      <p:sp>
        <p:nvSpPr>
          <p:cNvPr id="122" name="School of International Regional Studies…"/>
          <p:cNvSpPr txBox="1"/>
          <p:nvPr/>
        </p:nvSpPr>
        <p:spPr>
          <a:xfrm>
            <a:off x="5194300" y="934442"/>
            <a:ext cx="6715323" cy="1320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a:spcBef>
                <a:spcPts val="3200"/>
              </a:spcBef>
              <a:defRPr sz="2800">
                <a:solidFill>
                  <a:srgbClr val="253957"/>
                </a:solidFill>
                <a:latin typeface="+mn-lt"/>
                <a:ea typeface="+mn-ea"/>
                <a:cs typeface="+mn-cs"/>
                <a:sym typeface="Arial Narrow"/>
              </a:defRPr>
            </a:pPr>
            <a:r>
              <a:t>School of International Regional Studies</a:t>
            </a:r>
          </a:p>
          <a:p>
            <a:pPr algn="l">
              <a:spcBef>
                <a:spcPts val="3200"/>
              </a:spcBef>
              <a:defRPr sz="2800">
                <a:solidFill>
                  <a:srgbClr val="253957"/>
                </a:solidFill>
                <a:latin typeface="+mn-lt"/>
                <a:ea typeface="+mn-ea"/>
                <a:cs typeface="+mn-cs"/>
                <a:sym typeface="Arial Narrow"/>
              </a:defRPr>
            </a:pPr>
            <a:r>
              <a:t>Faculty of World Economy and International Affairs</a:t>
            </a:r>
          </a:p>
        </p:txBody>
      </p:sp>
      <p:sp>
        <p:nvSpPr>
          <p:cNvPr id="123" name="Moscow, 2020"/>
          <p:cNvSpPr txBox="1"/>
          <p:nvPr/>
        </p:nvSpPr>
        <p:spPr>
          <a:xfrm>
            <a:off x="5194300" y="8448522"/>
            <a:ext cx="6715324" cy="42575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dirty="0"/>
              <a:t>Moscow, 202</a:t>
            </a:r>
            <a:r>
              <a:rPr lang="en-US" dirty="0"/>
              <a:t>1</a:t>
            </a:r>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6" name="Goal and Objectives"/>
          <p:cNvSpPr txBox="1"/>
          <p:nvPr/>
        </p:nvSpPr>
        <p:spPr>
          <a:xfrm>
            <a:off x="793361" y="2113981"/>
            <a:ext cx="11430002" cy="9509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5000" b="1" cap="all">
                <a:solidFill>
                  <a:srgbClr val="253957"/>
                </a:solidFill>
                <a:latin typeface="Arial"/>
                <a:ea typeface="Arial"/>
                <a:cs typeface="Arial"/>
                <a:sym typeface="Arial"/>
              </a:defRPr>
            </a:lvl1pPr>
          </a:lstStyle>
          <a:p>
            <a:r>
              <a:rPr lang="en-US" dirty="0"/>
              <a:t>description</a:t>
            </a:r>
            <a:endParaRPr dirty="0"/>
          </a:p>
        </p:txBody>
      </p:sp>
      <p:sp>
        <p:nvSpPr>
          <p:cNvPr id="127" name="Aim: to distinguish the trends and conditions of doing business in the Asia-Pacific region amid the rising digitalization. Over the course of the project, the students will be involved in preparing analytical materials and discussing issues relevant to t"/>
          <p:cNvSpPr txBox="1"/>
          <p:nvPr/>
        </p:nvSpPr>
        <p:spPr>
          <a:xfrm>
            <a:off x="781437" y="3604122"/>
            <a:ext cx="11435964" cy="511651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lstStyle/>
          <a:p>
            <a:pPr algn="l">
              <a:defRPr sz="2000" b="1">
                <a:solidFill>
                  <a:srgbClr val="253957"/>
                </a:solidFill>
                <a:latin typeface="+mn-lt"/>
                <a:ea typeface="+mn-ea"/>
                <a:cs typeface="+mn-cs"/>
                <a:sym typeface="Arial Narrow"/>
              </a:defRPr>
            </a:pPr>
            <a:r>
              <a:rPr lang="en-US" sz="2000" b="1" dirty="0">
                <a:sym typeface="Arial Narrow"/>
              </a:rPr>
              <a:t>The project is aimed at expanding the relations between Russia and the APAC countries in the cultural and scientific field by attracting the attention of students of the region to the breakthroughs of Russian science. The students will examine and systematize the main Russian achievements in various fields of science and technology, collect the information about universities and scientific centers engaged in these discoveries and analyze the perspectives of the future cooperation.</a:t>
            </a:r>
            <a:r>
              <a:rPr lang="ru-RU" sz="2000" b="1" dirty="0">
                <a:sym typeface="Arial Narrow"/>
              </a:rPr>
              <a:t> </a:t>
            </a:r>
            <a:endParaRPr lang="en-US" sz="2000" b="1" dirty="0">
              <a:sym typeface="Arial Narrow"/>
            </a:endParaRPr>
          </a:p>
          <a:p>
            <a:pPr algn="l">
              <a:defRPr sz="2000" b="1">
                <a:solidFill>
                  <a:srgbClr val="253957"/>
                </a:solidFill>
                <a:latin typeface="+mn-lt"/>
                <a:ea typeface="+mn-ea"/>
                <a:cs typeface="+mn-cs"/>
                <a:sym typeface="Arial Narrow"/>
              </a:defRPr>
            </a:pPr>
            <a:endParaRPr b="0" dirty="0">
              <a:latin typeface="Arial"/>
              <a:ea typeface="Arial"/>
              <a:cs typeface="Arial"/>
              <a:sym typeface="Arial"/>
            </a:endParaRPr>
          </a:p>
          <a:p>
            <a:pPr algn="l">
              <a:defRPr sz="2000" b="1">
                <a:solidFill>
                  <a:srgbClr val="253957"/>
                </a:solidFill>
                <a:latin typeface="+mn-lt"/>
                <a:ea typeface="+mn-ea"/>
                <a:cs typeface="+mn-cs"/>
                <a:sym typeface="Arial Narrow"/>
              </a:defRPr>
            </a:pPr>
            <a:r>
              <a:rPr dirty="0"/>
              <a:t>Objectives:</a:t>
            </a:r>
            <a:endParaRPr lang="en-US" dirty="0"/>
          </a:p>
          <a:p>
            <a:pPr algn="l">
              <a:defRPr sz="2000" b="1">
                <a:solidFill>
                  <a:srgbClr val="253957"/>
                </a:solidFill>
                <a:latin typeface="+mn-lt"/>
                <a:ea typeface="+mn-ea"/>
                <a:cs typeface="+mn-cs"/>
                <a:sym typeface="Arial Narrow"/>
              </a:defRPr>
            </a:pPr>
            <a:endParaRPr dirty="0">
              <a:latin typeface="Arial"/>
              <a:ea typeface="Arial"/>
              <a:cs typeface="Arial"/>
              <a:sym typeface="Arial"/>
            </a:endParaRPr>
          </a:p>
          <a:p>
            <a:pPr marL="388055" indent="-388055" algn="just">
              <a:buSzPct val="100000"/>
              <a:buAutoNum type="arabicPeriod"/>
              <a:defRPr sz="2000">
                <a:solidFill>
                  <a:srgbClr val="253957"/>
                </a:solidFill>
                <a:latin typeface="+mn-lt"/>
                <a:ea typeface="+mn-ea"/>
                <a:cs typeface="+mn-cs"/>
                <a:sym typeface="Arial Narrow"/>
              </a:defRPr>
            </a:pPr>
            <a:r>
              <a:rPr lang="en" dirty="0">
                <a:latin typeface="Arial"/>
                <a:ea typeface="Arial"/>
                <a:cs typeface="Arial"/>
                <a:sym typeface="Arial"/>
              </a:rPr>
              <a:t>Identify the most significant Russian achievements in science; </a:t>
            </a:r>
          </a:p>
          <a:p>
            <a:pPr marL="388055" indent="-388055" algn="just">
              <a:buSzPct val="100000"/>
              <a:buAutoNum type="arabicPeriod"/>
              <a:defRPr sz="2000">
                <a:solidFill>
                  <a:srgbClr val="253957"/>
                </a:solidFill>
                <a:latin typeface="+mn-lt"/>
                <a:ea typeface="+mn-ea"/>
                <a:cs typeface="+mn-cs"/>
                <a:sym typeface="Arial Narrow"/>
              </a:defRPr>
            </a:pPr>
            <a:r>
              <a:rPr lang="en" dirty="0">
                <a:latin typeface="Arial"/>
                <a:ea typeface="Arial"/>
                <a:cs typeface="Arial"/>
                <a:sym typeface="Arial"/>
              </a:rPr>
              <a:t>Assess the contribution of the breakthroughs to the world science and human development;</a:t>
            </a:r>
          </a:p>
          <a:p>
            <a:pPr marL="388055" indent="-388055" algn="just">
              <a:buSzPct val="100000"/>
              <a:buAutoNum type="arabicPeriod"/>
              <a:defRPr sz="2000">
                <a:solidFill>
                  <a:srgbClr val="253957"/>
                </a:solidFill>
                <a:latin typeface="+mn-lt"/>
                <a:ea typeface="+mn-ea"/>
                <a:cs typeface="+mn-cs"/>
                <a:sym typeface="Arial Narrow"/>
              </a:defRPr>
            </a:pPr>
            <a:r>
              <a:rPr lang="en" dirty="0">
                <a:latin typeface="Arial"/>
                <a:ea typeface="Arial"/>
                <a:cs typeface="Arial"/>
                <a:sym typeface="Arial"/>
              </a:rPr>
              <a:t>Assess the level of education in Russia and identify the best universities that would be attractive to foreigners; </a:t>
            </a:r>
          </a:p>
          <a:p>
            <a:pPr marL="388055" indent="-388055" algn="just">
              <a:buSzPct val="100000"/>
              <a:buAutoNum type="arabicPeriod"/>
              <a:defRPr sz="2000">
                <a:solidFill>
                  <a:srgbClr val="253957"/>
                </a:solidFill>
                <a:latin typeface="+mn-lt"/>
                <a:ea typeface="+mn-ea"/>
                <a:cs typeface="+mn-cs"/>
                <a:sym typeface="Arial Narrow"/>
              </a:defRPr>
            </a:pPr>
            <a:r>
              <a:rPr lang="en" dirty="0">
                <a:latin typeface="Arial"/>
                <a:ea typeface="Arial"/>
                <a:cs typeface="Arial"/>
                <a:sym typeface="Arial"/>
              </a:rPr>
              <a:t>Distinguish the most effective ways how to promote studying in Russia;</a:t>
            </a:r>
          </a:p>
          <a:p>
            <a:pPr marL="388055" indent="-388055" algn="just">
              <a:buSzPct val="100000"/>
              <a:buAutoNum type="arabicPeriod"/>
              <a:defRPr sz="2000">
                <a:solidFill>
                  <a:srgbClr val="253957"/>
                </a:solidFill>
                <a:latin typeface="+mn-lt"/>
                <a:ea typeface="+mn-ea"/>
                <a:cs typeface="+mn-cs"/>
                <a:sym typeface="Arial Narrow"/>
              </a:defRPr>
            </a:pPr>
            <a:r>
              <a:rPr lang="en" dirty="0">
                <a:latin typeface="Arial"/>
                <a:ea typeface="Arial"/>
                <a:cs typeface="Arial"/>
                <a:sym typeface="Arial"/>
              </a:rPr>
              <a:t>Define the prospects of Russia - South Pacific Countries cooperation in the field of education. </a:t>
            </a:r>
          </a:p>
          <a:p>
            <a:pPr marL="388055" indent="-388055" algn="just">
              <a:buSzPct val="100000"/>
              <a:buAutoNum type="arabicPeriod"/>
              <a:defRPr sz="2000">
                <a:solidFill>
                  <a:srgbClr val="253957"/>
                </a:solidFill>
                <a:latin typeface="+mn-lt"/>
                <a:ea typeface="+mn-ea"/>
                <a:cs typeface="+mn-cs"/>
                <a:sym typeface="Arial Narrow"/>
              </a:defRPr>
            </a:pPr>
            <a:endParaRPr lang="en-US" sz="2000" b="1" dirty="0">
              <a:sym typeface="Arial Narrow"/>
            </a:endParaRPr>
          </a:p>
          <a:p>
            <a:pPr algn="l">
              <a:defRPr sz="2000" b="1">
                <a:solidFill>
                  <a:srgbClr val="253957"/>
                </a:solidFill>
                <a:latin typeface="+mn-lt"/>
                <a:ea typeface="+mn-ea"/>
                <a:cs typeface="+mn-cs"/>
                <a:sym typeface="Arial Narrow"/>
              </a:defRPr>
            </a:pPr>
            <a:r>
              <a:rPr lang="en-US" sz="2000" b="1" dirty="0">
                <a:sym typeface="Arial Narrow"/>
              </a:rPr>
              <a:t>The goal of the project is to introduce our partners from the South Pacific with Russian scientific achievements. </a:t>
            </a:r>
            <a:endParaRPr lang="ru-RU" sz="2000" b="1" dirty="0">
              <a:sym typeface="Arial Narrow"/>
            </a:endParaRPr>
          </a:p>
          <a:p>
            <a:pPr algn="l">
              <a:defRPr sz="2000" b="1">
                <a:solidFill>
                  <a:srgbClr val="253957"/>
                </a:solidFill>
                <a:latin typeface="+mn-lt"/>
                <a:ea typeface="+mn-ea"/>
                <a:cs typeface="+mn-cs"/>
                <a:sym typeface="Arial Narrow"/>
              </a:defRPr>
            </a:pPr>
            <a:endParaRPr dirty="0"/>
          </a:p>
          <a:p>
            <a:pPr algn="l">
              <a:defRPr sz="2200">
                <a:solidFill>
                  <a:srgbClr val="253957"/>
                </a:solidFill>
                <a:latin typeface="Arial"/>
                <a:ea typeface="Arial"/>
                <a:cs typeface="Arial"/>
                <a:sym typeface="Arial"/>
              </a:defRPr>
            </a:pPr>
            <a:endParaRPr dirty="0"/>
          </a:p>
        </p:txBody>
      </p:sp>
      <p:pic>
        <p:nvPicPr>
          <p:cNvPr id="128" name="Изображение" descr="Изображение"/>
          <p:cNvPicPr>
            <a:picLocks noChangeAspect="1"/>
          </p:cNvPicPr>
          <p:nvPr/>
        </p:nvPicPr>
        <p:blipFill>
          <a:blip r:embed="rId2"/>
          <a:stretch>
            <a:fillRect/>
          </a:stretch>
        </p:blipFill>
        <p:spPr>
          <a:xfrm>
            <a:off x="801451" y="409411"/>
            <a:ext cx="875830" cy="875830"/>
          </a:xfrm>
          <a:prstGeom prst="rect">
            <a:avLst/>
          </a:prstGeom>
          <a:ln w="12700">
            <a:miter lim="400000"/>
          </a:ln>
        </p:spPr>
      </p:pic>
      <p:sp>
        <p:nvSpPr>
          <p:cNvPr id="129"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32" name="Forms of project activity"/>
          <p:cNvSpPr txBox="1"/>
          <p:nvPr/>
        </p:nvSpPr>
        <p:spPr>
          <a:xfrm>
            <a:off x="793361" y="2113981"/>
            <a:ext cx="11430002" cy="1644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5000" b="1" cap="all">
                <a:solidFill>
                  <a:srgbClr val="253957"/>
                </a:solidFill>
                <a:latin typeface="Arial"/>
                <a:ea typeface="Arial"/>
                <a:cs typeface="Arial"/>
                <a:sym typeface="Arial"/>
              </a:defRPr>
            </a:lvl1pPr>
          </a:lstStyle>
          <a:p>
            <a:r>
              <a:t>Forms of project activity</a:t>
            </a:r>
          </a:p>
        </p:txBody>
      </p:sp>
      <p:sp>
        <p:nvSpPr>
          <p:cNvPr id="133" name="Duration: 15 October 2020 – 15 May 2021…"/>
          <p:cNvSpPr txBox="1"/>
          <p:nvPr/>
        </p:nvSpPr>
        <p:spPr>
          <a:xfrm>
            <a:off x="885269" y="3858028"/>
            <a:ext cx="10716520" cy="3443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535825" anchor="ctr"/>
          <a:lstStyle/>
          <a:p>
            <a:pPr algn="l" defTabSz="457200">
              <a:defRPr sz="2200" b="1">
                <a:solidFill>
                  <a:srgbClr val="253957"/>
                </a:solidFill>
                <a:latin typeface="+mn-lt"/>
                <a:ea typeface="+mn-ea"/>
                <a:cs typeface="+mn-cs"/>
                <a:sym typeface="Arial Narrow"/>
              </a:defRPr>
            </a:pPr>
            <a:r>
              <a:rPr dirty="0"/>
              <a:t>Duration: </a:t>
            </a:r>
            <a:r>
              <a:rPr sz="2000" b="0" dirty="0">
                <a:latin typeface="Arial"/>
                <a:ea typeface="Arial"/>
                <a:cs typeface="Arial"/>
                <a:sym typeface="Arial"/>
              </a:rPr>
              <a:t> </a:t>
            </a:r>
            <a:r>
              <a:rPr lang="en-US" sz="2000" b="0" dirty="0">
                <a:latin typeface="Arial"/>
                <a:ea typeface="Arial"/>
                <a:cs typeface="Arial"/>
                <a:sym typeface="Arial"/>
              </a:rPr>
              <a:t>14 December</a:t>
            </a:r>
            <a:r>
              <a:rPr sz="2000" b="0" dirty="0">
                <a:latin typeface="Arial"/>
                <a:ea typeface="Arial"/>
                <a:cs typeface="Arial"/>
                <a:sym typeface="Arial"/>
              </a:rPr>
              <a:t> 202</a:t>
            </a:r>
            <a:r>
              <a:rPr lang="en-US" sz="2000" b="0" dirty="0">
                <a:latin typeface="Arial"/>
                <a:ea typeface="Arial"/>
                <a:cs typeface="Arial"/>
                <a:sym typeface="Arial"/>
              </a:rPr>
              <a:t>1</a:t>
            </a:r>
            <a:r>
              <a:rPr sz="2000" b="0" dirty="0">
                <a:latin typeface="Arial"/>
                <a:ea typeface="Arial"/>
                <a:cs typeface="Arial"/>
                <a:sym typeface="Arial"/>
              </a:rPr>
              <a:t> – </a:t>
            </a:r>
            <a:r>
              <a:rPr lang="en-US" sz="2000" b="0" dirty="0">
                <a:latin typeface="Arial"/>
                <a:ea typeface="Arial"/>
                <a:cs typeface="Arial"/>
                <a:sym typeface="Arial"/>
              </a:rPr>
              <a:t>4 April</a:t>
            </a:r>
            <a:r>
              <a:rPr sz="2000" b="0" dirty="0">
                <a:latin typeface="Arial"/>
                <a:ea typeface="Arial"/>
                <a:cs typeface="Arial"/>
                <a:sym typeface="Arial"/>
              </a:rPr>
              <a:t> 202</a:t>
            </a:r>
            <a:r>
              <a:rPr lang="en-US" sz="2000" b="0" dirty="0">
                <a:latin typeface="Arial"/>
                <a:ea typeface="Arial"/>
                <a:cs typeface="Arial"/>
                <a:sym typeface="Arial"/>
              </a:rPr>
              <a:t>2</a:t>
            </a:r>
            <a:r>
              <a:rPr lang="ru-RU" sz="2000" b="0" dirty="0">
                <a:latin typeface="Arial"/>
                <a:ea typeface="Arial"/>
                <a:cs typeface="Arial"/>
                <a:sym typeface="Arial"/>
              </a:rPr>
              <a:t>;</a:t>
            </a:r>
            <a:endParaRPr sz="2000" b="0" dirty="0">
              <a:latin typeface="Arial"/>
              <a:ea typeface="Arial"/>
              <a:cs typeface="Arial"/>
              <a:sym typeface="Arial"/>
            </a:endParaRPr>
          </a:p>
          <a:p>
            <a:pPr algn="l" defTabSz="457200">
              <a:defRPr sz="2200" b="1">
                <a:solidFill>
                  <a:srgbClr val="253957"/>
                </a:solidFill>
                <a:latin typeface="+mn-lt"/>
                <a:ea typeface="+mn-ea"/>
                <a:cs typeface="+mn-cs"/>
                <a:sym typeface="Arial Narrow"/>
              </a:defRPr>
            </a:pPr>
            <a:r>
              <a:rPr dirty="0"/>
              <a:t>Vacancies:</a:t>
            </a:r>
            <a:r>
              <a:rPr sz="2000" dirty="0">
                <a:latin typeface="Arial"/>
                <a:ea typeface="Arial"/>
                <a:cs typeface="Arial"/>
                <a:sym typeface="Arial"/>
              </a:rPr>
              <a:t> </a:t>
            </a:r>
            <a:r>
              <a:rPr lang="en-US" sz="2000" b="0" dirty="0">
                <a:latin typeface="Arial"/>
                <a:ea typeface="Arial"/>
                <a:cs typeface="Arial"/>
                <a:sym typeface="Arial"/>
              </a:rPr>
              <a:t>9 </a:t>
            </a:r>
            <a:r>
              <a:rPr sz="2000" b="0" dirty="0">
                <a:latin typeface="Arial"/>
                <a:ea typeface="Arial"/>
                <a:cs typeface="Arial"/>
                <a:sym typeface="Arial"/>
              </a:rPr>
              <a:t>vacancies</a:t>
            </a:r>
            <a:r>
              <a:rPr lang="ru-RU" sz="2000" b="0" dirty="0">
                <a:latin typeface="Arial"/>
                <a:ea typeface="Arial"/>
                <a:cs typeface="Arial"/>
                <a:sym typeface="Arial"/>
              </a:rPr>
              <a:t>;</a:t>
            </a:r>
            <a:endParaRPr sz="2000" b="0" dirty="0">
              <a:latin typeface="Arial"/>
              <a:ea typeface="Arial"/>
              <a:cs typeface="Arial"/>
              <a:sym typeface="Arial"/>
            </a:endParaRPr>
          </a:p>
          <a:p>
            <a:pPr algn="l" defTabSz="457200">
              <a:defRPr sz="2200" b="1">
                <a:solidFill>
                  <a:srgbClr val="253957"/>
                </a:solidFill>
                <a:latin typeface="+mn-lt"/>
                <a:ea typeface="+mn-ea"/>
                <a:cs typeface="+mn-cs"/>
                <a:sym typeface="Arial Narrow"/>
              </a:defRPr>
            </a:pPr>
            <a:r>
              <a:rPr dirty="0"/>
              <a:t>Credits: </a:t>
            </a:r>
            <a:r>
              <a:rPr sz="2000" b="0" dirty="0">
                <a:latin typeface="Arial"/>
                <a:ea typeface="Arial"/>
                <a:cs typeface="Arial"/>
                <a:sym typeface="Arial"/>
              </a:rPr>
              <a:t>4 credits</a:t>
            </a:r>
          </a:p>
        </p:txBody>
      </p:sp>
      <p:pic>
        <p:nvPicPr>
          <p:cNvPr id="134" name="Изображение" descr="Изображение"/>
          <p:cNvPicPr>
            <a:picLocks noChangeAspect="1"/>
          </p:cNvPicPr>
          <p:nvPr/>
        </p:nvPicPr>
        <p:blipFill>
          <a:blip r:embed="rId3"/>
          <a:stretch>
            <a:fillRect/>
          </a:stretch>
        </p:blipFill>
        <p:spPr>
          <a:xfrm>
            <a:off x="801451" y="409411"/>
            <a:ext cx="875830" cy="875830"/>
          </a:xfrm>
          <a:prstGeom prst="rect">
            <a:avLst/>
          </a:prstGeom>
          <a:ln w="12700">
            <a:miter lim="400000"/>
          </a:ln>
        </p:spPr>
      </p:pic>
      <p:sp>
        <p:nvSpPr>
          <p:cNvPr id="135"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sp>
        <p:nvSpPr>
          <p:cNvPr id="136" name="searching for and processing statistical information;…"/>
          <p:cNvSpPr txBox="1"/>
          <p:nvPr/>
        </p:nvSpPr>
        <p:spPr>
          <a:xfrm>
            <a:off x="7309946" y="4128192"/>
            <a:ext cx="4907455" cy="290335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lgn="l" defTabSz="457200">
              <a:defRPr sz="2200" b="1">
                <a:solidFill>
                  <a:srgbClr val="253957"/>
                </a:solidFill>
                <a:latin typeface="+mn-lt"/>
                <a:ea typeface="+mn-ea"/>
                <a:cs typeface="+mn-cs"/>
                <a:sym typeface="Arial Narrow"/>
              </a:defRPr>
            </a:pPr>
            <a:r>
              <a:rPr lang="en" sz="2200" b="1" dirty="0">
                <a:solidFill>
                  <a:srgbClr val="253957"/>
                </a:solidFill>
                <a:sym typeface="Arial Narrow"/>
              </a:rPr>
              <a:t>Activity types: </a:t>
            </a:r>
          </a:p>
          <a:p>
            <a:pPr marL="342900" indent="-342900" algn="l" defTabSz="457200">
              <a:buFont typeface="Arial" panose="020B0604020202020204" pitchFamily="34" charset="0"/>
              <a:buChar char="•"/>
              <a:defRPr sz="2000">
                <a:solidFill>
                  <a:srgbClr val="253957"/>
                </a:solidFill>
                <a:latin typeface="Arial"/>
                <a:ea typeface="Arial"/>
                <a:cs typeface="Arial"/>
                <a:sym typeface="Arial"/>
              </a:defRPr>
            </a:pPr>
            <a:r>
              <a:rPr lang="en" dirty="0"/>
              <a:t>Remote work and consultations with the head of the project;</a:t>
            </a:r>
            <a:endParaRPr lang="en-US" dirty="0"/>
          </a:p>
          <a:p>
            <a:pPr marL="342900" indent="-342900" algn="l" defTabSz="457200">
              <a:buSzPct val="75000"/>
              <a:buFont typeface="Arial" panose="020B0604020202020204" pitchFamily="34" charset="0"/>
              <a:buChar char="•"/>
              <a:defRPr sz="2000">
                <a:solidFill>
                  <a:srgbClr val="253957"/>
                </a:solidFill>
                <a:latin typeface="Arial"/>
                <a:ea typeface="Arial"/>
                <a:cs typeface="Arial"/>
                <a:sym typeface="Arial"/>
              </a:defRPr>
            </a:pPr>
            <a:r>
              <a:rPr lang="en-US" dirty="0"/>
              <a:t>S</a:t>
            </a:r>
            <a:r>
              <a:rPr dirty="0"/>
              <a:t>earching for and processing information</a:t>
            </a:r>
            <a:r>
              <a:rPr lang="en-US" dirty="0"/>
              <a:t> on the topic</a:t>
            </a:r>
            <a:r>
              <a:rPr dirty="0"/>
              <a:t>;</a:t>
            </a:r>
          </a:p>
          <a:p>
            <a:pPr marL="342900" indent="-342900" algn="l" defTabSz="457200">
              <a:buSzPct val="75000"/>
              <a:buFont typeface="Arial" panose="020B0604020202020204" pitchFamily="34" charset="0"/>
              <a:buChar char="•"/>
              <a:defRPr sz="2000">
                <a:solidFill>
                  <a:srgbClr val="253957"/>
                </a:solidFill>
                <a:latin typeface="Arial"/>
                <a:ea typeface="Arial"/>
                <a:cs typeface="Arial"/>
                <a:sym typeface="Arial"/>
              </a:defRPr>
            </a:pPr>
            <a:r>
              <a:rPr lang="en-US" dirty="0"/>
              <a:t>P</a:t>
            </a:r>
            <a:r>
              <a:rPr dirty="0"/>
              <a:t>reparing academic, analytical, reference and applied materials in English;</a:t>
            </a:r>
          </a:p>
          <a:p>
            <a:pPr marL="342900" indent="-342900" algn="l" defTabSz="457200">
              <a:buSzPct val="75000"/>
              <a:buFont typeface="Arial" panose="020B0604020202020204" pitchFamily="34" charset="0"/>
              <a:buChar char="•"/>
              <a:defRPr sz="2000">
                <a:solidFill>
                  <a:srgbClr val="253957"/>
                </a:solidFill>
                <a:latin typeface="Arial"/>
                <a:ea typeface="Arial"/>
                <a:cs typeface="Arial"/>
                <a:sym typeface="Arial"/>
              </a:defRPr>
            </a:pPr>
            <a:r>
              <a:rPr lang="en-US" sz="2000" dirty="0">
                <a:sym typeface="Arial"/>
              </a:rPr>
              <a:t>Writing posts for social media</a:t>
            </a:r>
            <a:r>
              <a:rPr dirty="0"/>
              <a: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39" name="Grading criteria"/>
          <p:cNvSpPr txBox="1"/>
          <p:nvPr/>
        </p:nvSpPr>
        <p:spPr>
          <a:xfrm>
            <a:off x="787399" y="2112711"/>
            <a:ext cx="11430002" cy="1644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5000" b="1" cap="all">
                <a:solidFill>
                  <a:srgbClr val="253957"/>
                </a:solidFill>
                <a:latin typeface="Arial"/>
                <a:ea typeface="Arial"/>
                <a:cs typeface="Arial"/>
                <a:sym typeface="Arial"/>
              </a:defRPr>
            </a:lvl1pPr>
          </a:lstStyle>
          <a:p>
            <a:r>
              <a:t>Grading criteria</a:t>
            </a:r>
          </a:p>
        </p:txBody>
      </p:sp>
      <p:pic>
        <p:nvPicPr>
          <p:cNvPr id="140" name="Изображение" descr="Изображение"/>
          <p:cNvPicPr>
            <a:picLocks noChangeAspect="1"/>
          </p:cNvPicPr>
          <p:nvPr/>
        </p:nvPicPr>
        <p:blipFill>
          <a:blip r:embed="rId2"/>
          <a:stretch>
            <a:fillRect/>
          </a:stretch>
        </p:blipFill>
        <p:spPr>
          <a:xfrm>
            <a:off x="801451" y="409411"/>
            <a:ext cx="875830" cy="875830"/>
          </a:xfrm>
          <a:prstGeom prst="rect">
            <a:avLst/>
          </a:prstGeom>
          <a:ln w="12700">
            <a:miter lim="400000"/>
          </a:ln>
        </p:spPr>
      </p:pic>
      <p:sp>
        <p:nvSpPr>
          <p:cNvPr id="141"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pic>
        <p:nvPicPr>
          <p:cNvPr id="142" name="Изображение" descr="Изображение"/>
          <p:cNvPicPr>
            <a:picLocks noChangeAspect="1"/>
          </p:cNvPicPr>
          <p:nvPr/>
        </p:nvPicPr>
        <p:blipFill>
          <a:blip r:embed="rId3"/>
          <a:stretch>
            <a:fillRect/>
          </a:stretch>
        </p:blipFill>
        <p:spPr>
          <a:xfrm>
            <a:off x="241300" y="4585142"/>
            <a:ext cx="12522200" cy="1447801"/>
          </a:xfrm>
          <a:prstGeom prst="rect">
            <a:avLst/>
          </a:prstGeom>
          <a:ln w="12700">
            <a:miter lim="400000"/>
          </a:ln>
        </p:spPr>
      </p:pic>
      <p:sp>
        <p:nvSpPr>
          <p:cNvPr id="143" name="Timeliness in presenting both…"/>
          <p:cNvSpPr txBox="1"/>
          <p:nvPr/>
        </p:nvSpPr>
        <p:spPr>
          <a:xfrm>
            <a:off x="533683" y="4743893"/>
            <a:ext cx="3429320" cy="1130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300">
                <a:solidFill>
                  <a:srgbClr val="FFFFFF"/>
                </a:solidFill>
                <a:latin typeface="+mn-lt"/>
                <a:ea typeface="+mn-ea"/>
                <a:cs typeface="+mn-cs"/>
                <a:sym typeface="Arial Narrow"/>
              </a:defRPr>
            </a:pPr>
            <a:r>
              <a:rPr dirty="0"/>
              <a:t>Timeliness in presenting both </a:t>
            </a:r>
          </a:p>
          <a:p>
            <a:pPr>
              <a:defRPr sz="2300">
                <a:solidFill>
                  <a:srgbClr val="FFFFFF"/>
                </a:solidFill>
                <a:latin typeface="+mn-lt"/>
                <a:ea typeface="+mn-ea"/>
                <a:cs typeface="+mn-cs"/>
                <a:sym typeface="Arial Narrow"/>
              </a:defRPr>
            </a:pPr>
            <a:r>
              <a:rPr dirty="0"/>
              <a:t>the midterm and final reports </a:t>
            </a:r>
          </a:p>
        </p:txBody>
      </p:sp>
      <p:sp>
        <p:nvSpPr>
          <p:cNvPr id="144" name="Quality &amp; completion of the Project Head’s assignments"/>
          <p:cNvSpPr txBox="1"/>
          <p:nvPr/>
        </p:nvSpPr>
        <p:spPr>
          <a:xfrm>
            <a:off x="4787740" y="4404188"/>
            <a:ext cx="3429320" cy="14732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p>
            <a:pPr>
              <a:defRPr sz="2300">
                <a:solidFill>
                  <a:srgbClr val="FFFFFF"/>
                </a:solidFill>
                <a:latin typeface="+mn-lt"/>
                <a:ea typeface="+mn-ea"/>
                <a:cs typeface="+mn-cs"/>
                <a:sym typeface="Arial Narrow"/>
              </a:defRPr>
            </a:pPr>
            <a:endParaRPr dirty="0"/>
          </a:p>
          <a:p>
            <a:pPr>
              <a:defRPr sz="2300">
                <a:solidFill>
                  <a:srgbClr val="FFFFFF"/>
                </a:solidFill>
                <a:latin typeface="+mn-lt"/>
                <a:ea typeface="+mn-ea"/>
                <a:cs typeface="+mn-cs"/>
                <a:sym typeface="Arial Narrow"/>
              </a:defRPr>
            </a:pPr>
            <a:r>
              <a:rPr dirty="0"/>
              <a:t>Quality &amp; completion of the Project Head’s assignments </a:t>
            </a:r>
          </a:p>
        </p:txBody>
      </p:sp>
      <p:sp>
        <p:nvSpPr>
          <p:cNvPr id="145" name="Non-triviality of the conclusions &amp; assessments"/>
          <p:cNvSpPr txBox="1"/>
          <p:nvPr/>
        </p:nvSpPr>
        <p:spPr>
          <a:xfrm>
            <a:off x="9222338" y="4743893"/>
            <a:ext cx="3429320" cy="1130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defRPr sz="2300">
                <a:solidFill>
                  <a:srgbClr val="FFFFFF"/>
                </a:solidFill>
                <a:latin typeface="+mn-lt"/>
                <a:ea typeface="+mn-ea"/>
                <a:cs typeface="+mn-cs"/>
                <a:sym typeface="Arial Narrow"/>
              </a:defRPr>
            </a:lvl1pPr>
          </a:lstStyle>
          <a:p>
            <a:r>
              <a:t>Non-triviality of the conclusions &amp; assessments </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48" name="Educational Programs"/>
          <p:cNvSpPr txBox="1"/>
          <p:nvPr/>
        </p:nvSpPr>
        <p:spPr>
          <a:xfrm>
            <a:off x="793361" y="2113981"/>
            <a:ext cx="11430002" cy="1644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5000" b="1" cap="all">
                <a:solidFill>
                  <a:srgbClr val="253957"/>
                </a:solidFill>
                <a:latin typeface="Arial"/>
                <a:ea typeface="Arial"/>
                <a:cs typeface="Arial"/>
                <a:sym typeface="Arial"/>
              </a:defRPr>
            </a:lvl1pPr>
          </a:lstStyle>
          <a:p>
            <a:r>
              <a:t>Educational Programs</a:t>
            </a:r>
          </a:p>
        </p:txBody>
      </p:sp>
      <p:sp>
        <p:nvSpPr>
          <p:cNvPr id="149" name="Bachelor…"/>
          <p:cNvSpPr txBox="1"/>
          <p:nvPr/>
        </p:nvSpPr>
        <p:spPr>
          <a:xfrm>
            <a:off x="1460748" y="4128193"/>
            <a:ext cx="10036985" cy="3443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504165"/>
          <a:lstStyle/>
          <a:p>
            <a:pPr defTabSz="457200">
              <a:defRPr sz="2200" b="1">
                <a:solidFill>
                  <a:srgbClr val="253957"/>
                </a:solidFill>
                <a:latin typeface="+mn-lt"/>
                <a:ea typeface="+mn-ea"/>
                <a:cs typeface="+mn-cs"/>
                <a:sym typeface="Arial Narrow"/>
              </a:defRPr>
            </a:pPr>
            <a:r>
              <a:rPr dirty="0"/>
              <a:t>Bachelor</a:t>
            </a:r>
            <a:r>
              <a:rPr lang="en-US" dirty="0"/>
              <a:t>’s</a:t>
            </a:r>
            <a:endParaRPr dirty="0"/>
          </a:p>
          <a:p>
            <a:pPr marL="271638" indent="-271638" algn="l" defTabSz="457200">
              <a:buSzPct val="75000"/>
              <a:buChar char="•"/>
              <a:defRPr sz="2000">
                <a:solidFill>
                  <a:srgbClr val="253957"/>
                </a:solidFill>
                <a:latin typeface="Arial"/>
                <a:ea typeface="Arial"/>
                <a:cs typeface="Arial"/>
                <a:sym typeface="Arial"/>
              </a:defRPr>
            </a:pPr>
            <a:r>
              <a:rPr dirty="0"/>
              <a:t>International Relations</a:t>
            </a:r>
            <a:r>
              <a:rPr lang="ru-RU" dirty="0"/>
              <a:t>;</a:t>
            </a:r>
            <a:endParaRPr dirty="0"/>
          </a:p>
          <a:p>
            <a:pPr marL="271638" indent="-271638" algn="l" defTabSz="457200">
              <a:buSzPct val="75000"/>
              <a:buChar char="•"/>
              <a:defRPr sz="2000">
                <a:solidFill>
                  <a:srgbClr val="253957"/>
                </a:solidFill>
                <a:latin typeface="Arial"/>
                <a:ea typeface="Arial"/>
                <a:cs typeface="Arial"/>
                <a:sym typeface="Arial"/>
              </a:defRPr>
            </a:pPr>
            <a:r>
              <a:rPr dirty="0"/>
              <a:t>World Econom</a:t>
            </a:r>
            <a:r>
              <a:rPr lang="en-US" dirty="0"/>
              <a:t>y</a:t>
            </a:r>
            <a:r>
              <a:rPr lang="ru-RU" dirty="0"/>
              <a:t>;</a:t>
            </a:r>
            <a:endParaRPr dirty="0"/>
          </a:p>
          <a:p>
            <a:pPr marL="271638" indent="-271638" algn="l" defTabSz="457200">
              <a:buSzPct val="75000"/>
              <a:buChar char="•"/>
              <a:defRPr sz="2000">
                <a:solidFill>
                  <a:srgbClr val="253957"/>
                </a:solidFill>
                <a:latin typeface="Arial"/>
                <a:ea typeface="Arial"/>
                <a:cs typeface="Arial"/>
                <a:sym typeface="Arial"/>
              </a:defRPr>
            </a:pPr>
            <a:r>
              <a:rPr dirty="0"/>
              <a:t>Asian Studies</a:t>
            </a:r>
            <a:r>
              <a:rPr lang="ru-RU" dirty="0"/>
              <a:t>;</a:t>
            </a:r>
            <a:r>
              <a:rPr dirty="0"/>
              <a:t> </a:t>
            </a:r>
          </a:p>
          <a:p>
            <a:pPr marL="271638" indent="-271638" algn="l" defTabSz="457200">
              <a:buSzPct val="75000"/>
              <a:buChar char="•"/>
              <a:defRPr sz="2000">
                <a:solidFill>
                  <a:srgbClr val="253957"/>
                </a:solidFill>
                <a:latin typeface="Arial"/>
                <a:ea typeface="Arial"/>
                <a:cs typeface="Arial"/>
                <a:sym typeface="Arial"/>
              </a:defRPr>
            </a:pPr>
            <a:r>
              <a:rPr dirty="0"/>
              <a:t>HSE and Kyung </a:t>
            </a:r>
            <a:r>
              <a:rPr dirty="0" err="1"/>
              <a:t>Hee</a:t>
            </a:r>
            <a:r>
              <a:rPr dirty="0"/>
              <a:t> University Double Degree </a:t>
            </a:r>
            <a:r>
              <a:rPr lang="en-US" dirty="0"/>
              <a:t>Program</a:t>
            </a:r>
            <a:r>
              <a:rPr dirty="0"/>
              <a:t> in Economics and Politics in Asia</a:t>
            </a:r>
            <a:r>
              <a:rPr lang="ru-RU" dirty="0"/>
              <a:t>;</a:t>
            </a:r>
            <a:r>
              <a:rPr dirty="0"/>
              <a:t> </a:t>
            </a:r>
          </a:p>
          <a:p>
            <a:pPr marL="271638" indent="-271638" algn="l" defTabSz="457200">
              <a:buSzPct val="75000"/>
              <a:buChar char="•"/>
              <a:defRPr sz="2000">
                <a:solidFill>
                  <a:srgbClr val="253957"/>
                </a:solidFill>
                <a:latin typeface="Arial"/>
                <a:ea typeface="Arial"/>
                <a:cs typeface="Arial"/>
                <a:sym typeface="Arial"/>
              </a:defRPr>
            </a:pPr>
            <a:r>
              <a:rPr dirty="0"/>
              <a:t>HSE and University of London Parallel Degree </a:t>
            </a:r>
            <a:r>
              <a:rPr lang="en-US" dirty="0"/>
              <a:t>Program</a:t>
            </a:r>
            <a:r>
              <a:rPr dirty="0"/>
              <a:t> in International Relations</a:t>
            </a:r>
            <a:r>
              <a:rPr lang="ru-RU" dirty="0"/>
              <a:t>;</a:t>
            </a:r>
            <a:endParaRPr dirty="0"/>
          </a:p>
          <a:p>
            <a:pPr defTabSz="457200">
              <a:defRPr sz="2200" b="1">
                <a:solidFill>
                  <a:srgbClr val="253957"/>
                </a:solidFill>
                <a:latin typeface="+mn-lt"/>
                <a:ea typeface="+mn-ea"/>
                <a:cs typeface="+mn-cs"/>
                <a:sym typeface="Arial Narrow"/>
              </a:defRPr>
            </a:pPr>
            <a:r>
              <a:rPr dirty="0"/>
              <a:t>Master’s</a:t>
            </a:r>
          </a:p>
          <a:p>
            <a:pPr marL="271638" indent="-271638" algn="l" defTabSz="457200">
              <a:buSzPct val="75000"/>
              <a:buChar char="•"/>
              <a:defRPr sz="2000">
                <a:solidFill>
                  <a:srgbClr val="253957"/>
                </a:solidFill>
                <a:latin typeface="Arial"/>
                <a:ea typeface="Arial"/>
                <a:cs typeface="Arial"/>
                <a:sym typeface="Arial"/>
              </a:defRPr>
            </a:pPr>
            <a:r>
              <a:rPr dirty="0"/>
              <a:t>Socioeconomic and Political Development of Modern Asia</a:t>
            </a:r>
            <a:r>
              <a:rPr lang="ru-RU" dirty="0"/>
              <a:t>;</a:t>
            </a:r>
            <a:endParaRPr lang="en-US" dirty="0"/>
          </a:p>
          <a:p>
            <a:pPr marL="271638" indent="-271638" algn="l" defTabSz="457200">
              <a:buSzPct val="75000"/>
              <a:buChar char="•"/>
              <a:defRPr sz="2000">
                <a:solidFill>
                  <a:srgbClr val="253957"/>
                </a:solidFill>
                <a:latin typeface="Arial"/>
                <a:ea typeface="Arial"/>
                <a:cs typeface="Arial"/>
                <a:sym typeface="Arial"/>
              </a:defRPr>
            </a:pPr>
            <a:r>
              <a:rPr dirty="0"/>
              <a:t>International Relations: European and Asian Studies</a:t>
            </a:r>
            <a:r>
              <a:rPr lang="ru-RU" dirty="0"/>
              <a:t>;</a:t>
            </a:r>
            <a:endParaRPr dirty="0"/>
          </a:p>
          <a:p>
            <a:pPr marL="271638" indent="-271638" algn="l" defTabSz="457200">
              <a:buSzPct val="75000"/>
              <a:buChar char="•"/>
              <a:defRPr sz="2000">
                <a:solidFill>
                  <a:srgbClr val="253957"/>
                </a:solidFill>
                <a:latin typeface="Arial"/>
                <a:ea typeface="Arial"/>
                <a:cs typeface="Arial"/>
                <a:sym typeface="Arial"/>
              </a:defRPr>
            </a:pPr>
            <a:r>
              <a:rPr dirty="0"/>
              <a:t>Economics, politics and business in Asia</a:t>
            </a:r>
            <a:r>
              <a:rPr lang="ru-RU" dirty="0"/>
              <a:t>;</a:t>
            </a:r>
            <a:endParaRPr dirty="0"/>
          </a:p>
          <a:p>
            <a:pPr marL="271638" indent="-271638" algn="l" defTabSz="457200">
              <a:buSzPct val="75000"/>
              <a:buChar char="•"/>
              <a:defRPr sz="2000">
                <a:solidFill>
                  <a:srgbClr val="253957"/>
                </a:solidFill>
                <a:latin typeface="Arial"/>
                <a:ea typeface="Arial"/>
                <a:cs typeface="Arial"/>
                <a:sym typeface="Arial"/>
              </a:defRPr>
            </a:pPr>
            <a:r>
              <a:rPr dirty="0"/>
              <a:t>International Business</a:t>
            </a:r>
            <a:r>
              <a:rPr lang="en-US" dirty="0"/>
              <a:t>. </a:t>
            </a:r>
            <a:endParaRPr dirty="0"/>
          </a:p>
          <a:p>
            <a:pPr algn="l" defTabSz="457200">
              <a:defRPr sz="2000">
                <a:solidFill>
                  <a:srgbClr val="253957"/>
                </a:solidFill>
                <a:latin typeface="Arial"/>
                <a:ea typeface="Arial"/>
                <a:cs typeface="Arial"/>
                <a:sym typeface="Arial"/>
              </a:defRPr>
            </a:pPr>
            <a:endParaRPr dirty="0"/>
          </a:p>
        </p:txBody>
      </p:sp>
      <p:pic>
        <p:nvPicPr>
          <p:cNvPr id="150" name="Изображение" descr="Изображение"/>
          <p:cNvPicPr>
            <a:picLocks noChangeAspect="1"/>
          </p:cNvPicPr>
          <p:nvPr/>
        </p:nvPicPr>
        <p:blipFill>
          <a:blip r:embed="rId2"/>
          <a:stretch>
            <a:fillRect/>
          </a:stretch>
        </p:blipFill>
        <p:spPr>
          <a:xfrm>
            <a:off x="801451" y="409411"/>
            <a:ext cx="875830" cy="875830"/>
          </a:xfrm>
          <a:prstGeom prst="rect">
            <a:avLst/>
          </a:prstGeom>
          <a:ln w="12700">
            <a:miter lim="400000"/>
          </a:ln>
        </p:spPr>
      </p:pic>
      <p:sp>
        <p:nvSpPr>
          <p:cNvPr id="151"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4" name="Requirements for participants"/>
          <p:cNvSpPr txBox="1"/>
          <p:nvPr/>
        </p:nvSpPr>
        <p:spPr>
          <a:xfrm>
            <a:off x="787399" y="2113981"/>
            <a:ext cx="11430002" cy="1644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lvl1pPr algn="l">
              <a:defRPr sz="5000" b="1" cap="all">
                <a:solidFill>
                  <a:srgbClr val="253957"/>
                </a:solidFill>
                <a:latin typeface="Arial"/>
                <a:ea typeface="Arial"/>
                <a:cs typeface="Arial"/>
                <a:sym typeface="Arial"/>
              </a:defRPr>
            </a:lvl1pPr>
          </a:lstStyle>
          <a:p>
            <a:r>
              <a:t>Requirements for participants</a:t>
            </a:r>
          </a:p>
        </p:txBody>
      </p:sp>
      <p:sp>
        <p:nvSpPr>
          <p:cNvPr id="155" name="Motivation letter or CV;…"/>
          <p:cNvSpPr txBox="1"/>
          <p:nvPr/>
        </p:nvSpPr>
        <p:spPr>
          <a:xfrm>
            <a:off x="787399" y="4587683"/>
            <a:ext cx="11430001" cy="34436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numCol="2" spcCol="571500"/>
          <a:lstStyle/>
          <a:p>
            <a:pPr marL="259291" indent="-259291" algn="l">
              <a:spcBef>
                <a:spcPts val="2000"/>
              </a:spcBef>
              <a:buSzPct val="75000"/>
              <a:buChar char="•"/>
              <a:defRPr sz="2000">
                <a:solidFill>
                  <a:srgbClr val="253957"/>
                </a:solidFill>
                <a:latin typeface="Arial"/>
                <a:ea typeface="Arial"/>
                <a:cs typeface="Arial"/>
                <a:sym typeface="Arial"/>
              </a:defRPr>
            </a:pPr>
            <a:r>
              <a:t>Motivation letter or CV;</a:t>
            </a:r>
          </a:p>
          <a:p>
            <a:pPr marL="259291" indent="-259291" algn="l">
              <a:spcBef>
                <a:spcPts val="2000"/>
              </a:spcBef>
              <a:buSzPct val="75000"/>
              <a:buChar char="•"/>
              <a:defRPr sz="2000">
                <a:solidFill>
                  <a:srgbClr val="253957"/>
                </a:solidFill>
                <a:latin typeface="Arial"/>
                <a:ea typeface="Arial"/>
                <a:cs typeface="Arial"/>
                <a:sym typeface="Arial"/>
              </a:defRPr>
            </a:pPr>
            <a:r>
              <a:t>High level of motivation for research activities, including the one in the theoretical and historical, economic and political areas;</a:t>
            </a:r>
          </a:p>
          <a:p>
            <a:pPr marL="259291" indent="-259291" algn="l">
              <a:spcBef>
                <a:spcPts val="2000"/>
              </a:spcBef>
              <a:buSzPct val="75000"/>
              <a:buChar char="•"/>
              <a:defRPr sz="2000">
                <a:solidFill>
                  <a:srgbClr val="253957"/>
                </a:solidFill>
                <a:latin typeface="Arial"/>
                <a:ea typeface="Arial"/>
                <a:cs typeface="Arial"/>
                <a:sym typeface="Arial"/>
              </a:defRPr>
            </a:pPr>
            <a:r>
              <a:t>Understanding of the key international trends in the Asian-Pacific region; </a:t>
            </a:r>
          </a:p>
          <a:p>
            <a:pPr marL="259291" indent="-259291" algn="l">
              <a:spcBef>
                <a:spcPts val="2000"/>
              </a:spcBef>
              <a:buSzPct val="75000"/>
              <a:buChar char="•"/>
              <a:defRPr sz="2000">
                <a:solidFill>
                  <a:srgbClr val="253957"/>
                </a:solidFill>
                <a:latin typeface="Arial"/>
                <a:ea typeface="Arial"/>
                <a:cs typeface="Arial"/>
                <a:sym typeface="Arial"/>
              </a:defRPr>
            </a:pPr>
            <a:endParaRPr/>
          </a:p>
          <a:p>
            <a:pPr marL="259291" indent="-259291" algn="l">
              <a:spcBef>
                <a:spcPts val="2000"/>
              </a:spcBef>
              <a:buSzPct val="75000"/>
              <a:buChar char="•"/>
              <a:defRPr sz="2000">
                <a:solidFill>
                  <a:srgbClr val="253957"/>
                </a:solidFill>
                <a:latin typeface="Arial"/>
                <a:ea typeface="Arial"/>
                <a:cs typeface="Arial"/>
                <a:sym typeface="Arial"/>
              </a:defRPr>
            </a:pPr>
            <a:r>
              <a:t>Advanced presentation &amp; analytical skills;</a:t>
            </a:r>
          </a:p>
          <a:p>
            <a:pPr marL="259291" indent="-259291" algn="l">
              <a:spcBef>
                <a:spcPts val="2000"/>
              </a:spcBef>
              <a:buSzPct val="75000"/>
              <a:buChar char="•"/>
              <a:defRPr sz="2000">
                <a:solidFill>
                  <a:srgbClr val="253957"/>
                </a:solidFill>
                <a:latin typeface="Arial"/>
                <a:ea typeface="Arial"/>
                <a:cs typeface="Arial"/>
                <a:sym typeface="Arial"/>
              </a:defRPr>
            </a:pPr>
            <a:r>
              <a:t>Fluency in English language;</a:t>
            </a:r>
          </a:p>
          <a:p>
            <a:pPr marL="259291" indent="-259291" algn="l">
              <a:spcBef>
                <a:spcPts val="2000"/>
              </a:spcBef>
              <a:buSzPct val="75000"/>
              <a:buChar char="•"/>
              <a:defRPr sz="2000">
                <a:solidFill>
                  <a:srgbClr val="253957"/>
                </a:solidFill>
                <a:latin typeface="Arial"/>
                <a:ea typeface="Arial"/>
                <a:cs typeface="Arial"/>
                <a:sym typeface="Arial"/>
              </a:defRPr>
            </a:pPr>
            <a:r>
              <a:t>Fluent Eastern language (Chinese / Japanese / Korean / Vietnamese / Indonesian, and others) as an advantage. </a:t>
            </a:r>
          </a:p>
        </p:txBody>
      </p:sp>
      <p:pic>
        <p:nvPicPr>
          <p:cNvPr id="156" name="Изображение" descr="Изображение"/>
          <p:cNvPicPr>
            <a:picLocks noChangeAspect="1"/>
          </p:cNvPicPr>
          <p:nvPr/>
        </p:nvPicPr>
        <p:blipFill>
          <a:blip r:embed="rId2"/>
          <a:stretch>
            <a:fillRect/>
          </a:stretch>
        </p:blipFill>
        <p:spPr>
          <a:xfrm>
            <a:off x="801451" y="409411"/>
            <a:ext cx="875830" cy="875830"/>
          </a:xfrm>
          <a:prstGeom prst="rect">
            <a:avLst/>
          </a:prstGeom>
          <a:ln w="12700">
            <a:miter lim="400000"/>
          </a:ln>
        </p:spPr>
      </p:pic>
      <p:sp>
        <p:nvSpPr>
          <p:cNvPr id="157"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60" name="PROJECT HEAD…"/>
          <p:cNvSpPr txBox="1"/>
          <p:nvPr/>
        </p:nvSpPr>
        <p:spPr>
          <a:xfrm>
            <a:off x="793361" y="2113981"/>
            <a:ext cx="11430002" cy="1644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lstStyle/>
          <a:p>
            <a:pPr algn="l">
              <a:defRPr sz="5000" b="1" cap="all">
                <a:solidFill>
                  <a:srgbClr val="253957"/>
                </a:solidFill>
                <a:latin typeface="Arial"/>
                <a:ea typeface="Arial"/>
                <a:cs typeface="Arial"/>
                <a:sym typeface="Arial"/>
              </a:defRPr>
            </a:pPr>
            <a:r>
              <a:rPr lang="en-US" dirty="0"/>
              <a:t>Project head</a:t>
            </a:r>
            <a:endParaRPr dirty="0"/>
          </a:p>
          <a:p>
            <a:pPr algn="l">
              <a:defRPr sz="3000" b="1">
                <a:solidFill>
                  <a:srgbClr val="253957"/>
                </a:solidFill>
                <a:latin typeface="+mn-lt"/>
                <a:ea typeface="+mn-ea"/>
                <a:cs typeface="+mn-cs"/>
                <a:sym typeface="Arial Narrow"/>
              </a:defRPr>
            </a:pPr>
            <a:r>
              <a:rPr dirty="0"/>
              <a:t>Professor </a:t>
            </a:r>
            <a:r>
              <a:rPr dirty="0" err="1"/>
              <a:t>Evgeny</a:t>
            </a:r>
            <a:r>
              <a:rPr dirty="0"/>
              <a:t> A. </a:t>
            </a:r>
            <a:r>
              <a:rPr dirty="0" err="1"/>
              <a:t>Kanaev</a:t>
            </a:r>
            <a:endParaRPr dirty="0"/>
          </a:p>
        </p:txBody>
      </p:sp>
      <p:sp>
        <p:nvSpPr>
          <p:cNvPr id="161" name="Professor, School of International Regional Studies, Higher School of Economics…"/>
          <p:cNvSpPr txBox="1"/>
          <p:nvPr/>
        </p:nvSpPr>
        <p:spPr>
          <a:xfrm>
            <a:off x="771013" y="3413683"/>
            <a:ext cx="7377884" cy="58532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numCol="2" spcCol="368894"/>
          <a:lstStyle/>
          <a:p>
            <a:pPr marL="234597" indent="-234597" algn="l" defTabSz="355600">
              <a:buSzPct val="75000"/>
              <a:buChar char="•"/>
              <a:defRPr sz="1900">
                <a:solidFill>
                  <a:srgbClr val="253957"/>
                </a:solidFill>
                <a:latin typeface="Arial"/>
                <a:ea typeface="Arial"/>
                <a:cs typeface="Arial"/>
                <a:sym typeface="Arial"/>
              </a:defRPr>
            </a:pPr>
            <a:r>
              <a:rPr b="1" dirty="0"/>
              <a:t>Professor</a:t>
            </a:r>
            <a:r>
              <a:rPr dirty="0"/>
              <a:t>, School of International Regional Studies, Higher School of Economics</a:t>
            </a:r>
          </a:p>
          <a:p>
            <a:pPr marL="234597" indent="-234597" algn="l" defTabSz="355600">
              <a:buSzPct val="75000"/>
              <a:buChar char="•"/>
              <a:defRPr sz="1900">
                <a:solidFill>
                  <a:srgbClr val="253957"/>
                </a:solidFill>
                <a:latin typeface="Arial"/>
                <a:ea typeface="Arial"/>
                <a:cs typeface="Arial"/>
                <a:sym typeface="Arial"/>
              </a:defRPr>
            </a:pPr>
            <a:r>
              <a:rPr b="1" dirty="0"/>
              <a:t>Expert</a:t>
            </a:r>
            <a:r>
              <a:rPr dirty="0"/>
              <a:t>, the Russian International Affairs Council (RIAC)</a:t>
            </a:r>
          </a:p>
          <a:p>
            <a:pPr marL="234597" indent="-234597" algn="l" defTabSz="355600">
              <a:buSzPct val="75000"/>
              <a:buChar char="•"/>
              <a:defRPr sz="1900">
                <a:solidFill>
                  <a:srgbClr val="253957"/>
                </a:solidFill>
                <a:latin typeface="Arial"/>
                <a:ea typeface="Arial"/>
                <a:cs typeface="Arial"/>
                <a:sym typeface="Arial"/>
              </a:defRPr>
            </a:pPr>
            <a:r>
              <a:rPr b="1" dirty="0"/>
              <a:t>Leading Researcher</a:t>
            </a:r>
            <a:r>
              <a:rPr dirty="0"/>
              <a:t>, Center for Asia-Pacific Studies, IMEMO RAS</a:t>
            </a:r>
          </a:p>
          <a:p>
            <a:pPr marL="234597" indent="-234597" algn="l" defTabSz="355600">
              <a:buSzPct val="75000"/>
              <a:buChar char="•"/>
              <a:defRPr sz="1900">
                <a:solidFill>
                  <a:srgbClr val="253957"/>
                </a:solidFill>
                <a:latin typeface="Arial"/>
                <a:ea typeface="Arial"/>
                <a:cs typeface="Arial"/>
                <a:sym typeface="Arial"/>
              </a:defRPr>
            </a:pPr>
            <a:r>
              <a:rPr b="1" dirty="0"/>
              <a:t>Expert</a:t>
            </a:r>
            <a:r>
              <a:rPr dirty="0"/>
              <a:t>, ASEAN Center, MGIMO-University, MFA of Russia</a:t>
            </a:r>
          </a:p>
          <a:p>
            <a:pPr marL="234597" indent="-234597" algn="l" defTabSz="355600">
              <a:buSzPct val="75000"/>
              <a:buChar char="•"/>
              <a:defRPr sz="1900">
                <a:solidFill>
                  <a:srgbClr val="253957"/>
                </a:solidFill>
                <a:latin typeface="Arial"/>
                <a:ea typeface="Arial"/>
                <a:cs typeface="Arial"/>
                <a:sym typeface="Arial"/>
              </a:defRPr>
            </a:pPr>
            <a:r>
              <a:rPr b="1" dirty="0"/>
              <a:t>Expert</a:t>
            </a:r>
            <a:r>
              <a:rPr dirty="0"/>
              <a:t>, Russian National Committee, Council for Security &amp; Cooperation in the Asia-Pacific region</a:t>
            </a:r>
          </a:p>
          <a:p>
            <a:pPr marL="234597" indent="-234597" algn="l" defTabSz="355600">
              <a:buSzPct val="75000"/>
              <a:buChar char="•"/>
              <a:defRPr sz="1900">
                <a:solidFill>
                  <a:srgbClr val="253957"/>
                </a:solidFill>
                <a:latin typeface="Arial"/>
                <a:ea typeface="Arial"/>
                <a:cs typeface="Arial"/>
                <a:sym typeface="Arial"/>
              </a:defRPr>
            </a:pPr>
            <a:r>
              <a:rPr b="1" dirty="0"/>
              <a:t>Member</a:t>
            </a:r>
            <a:r>
              <a:rPr dirty="0"/>
              <a:t>,</a:t>
            </a:r>
            <a:r>
              <a:rPr b="1" dirty="0"/>
              <a:t> Expert Group</a:t>
            </a:r>
            <a:r>
              <a:rPr dirty="0"/>
              <a:t>, the Council of the Federation Committee on Foreign Affairs, the Federation Council of the RF Federal Assembly</a:t>
            </a:r>
          </a:p>
          <a:p>
            <a:pPr marL="234597" indent="-234597" algn="l" defTabSz="355600">
              <a:buSzPct val="75000"/>
              <a:buChar char="•"/>
              <a:defRPr sz="1900">
                <a:solidFill>
                  <a:srgbClr val="253957"/>
                </a:solidFill>
                <a:latin typeface="Arial"/>
                <a:ea typeface="Arial"/>
                <a:cs typeface="Arial"/>
                <a:sym typeface="Arial"/>
              </a:defRPr>
            </a:pPr>
            <a:r>
              <a:rPr b="1" dirty="0"/>
              <a:t>Expert</a:t>
            </a:r>
            <a:r>
              <a:rPr dirty="0"/>
              <a:t>, the Russian National Committee on BRICS Research</a:t>
            </a:r>
          </a:p>
          <a:p>
            <a:pPr marL="234597" indent="-234597" algn="l" defTabSz="355600">
              <a:buSzPct val="75000"/>
              <a:buChar char="•"/>
              <a:defRPr sz="1900">
                <a:solidFill>
                  <a:srgbClr val="253957"/>
                </a:solidFill>
                <a:latin typeface="Arial"/>
                <a:ea typeface="Arial"/>
                <a:cs typeface="Arial"/>
                <a:sym typeface="Arial"/>
              </a:defRPr>
            </a:pPr>
            <a:r>
              <a:rPr b="1" dirty="0"/>
              <a:t>Member of Editorial Board </a:t>
            </a:r>
            <a:r>
              <a:rPr dirty="0"/>
              <a:t>of Journals:</a:t>
            </a:r>
          </a:p>
          <a:p>
            <a:pPr marL="234597" indent="-234597" algn="l" defTabSz="355600">
              <a:buSzPct val="75000"/>
              <a:buChar char="•"/>
              <a:defRPr sz="1900">
                <a:solidFill>
                  <a:srgbClr val="253957"/>
                </a:solidFill>
                <a:latin typeface="Arial"/>
                <a:ea typeface="Arial"/>
                <a:cs typeface="Arial"/>
                <a:sym typeface="Arial"/>
              </a:defRPr>
            </a:pPr>
            <a:r>
              <a:rPr dirty="0"/>
              <a:t>Southeast Asia: Actual Problems of Development</a:t>
            </a:r>
            <a:r>
              <a:rPr lang="en-US" dirty="0"/>
              <a:t>;</a:t>
            </a:r>
            <a:endParaRPr dirty="0"/>
          </a:p>
          <a:p>
            <a:pPr marL="234597" indent="-234597" algn="l" defTabSz="355600">
              <a:buSzPct val="75000"/>
              <a:buChar char="•"/>
              <a:defRPr sz="1900">
                <a:solidFill>
                  <a:srgbClr val="253957"/>
                </a:solidFill>
                <a:latin typeface="Arial"/>
                <a:ea typeface="Arial"/>
                <a:cs typeface="Arial"/>
                <a:sym typeface="Arial"/>
              </a:defRPr>
            </a:pPr>
            <a:r>
              <a:rPr dirty="0"/>
              <a:t>Russian Journal of Vietnamese Studies</a:t>
            </a:r>
            <a:r>
              <a:rPr lang="en-US" dirty="0"/>
              <a:t>;</a:t>
            </a:r>
            <a:endParaRPr dirty="0"/>
          </a:p>
          <a:p>
            <a:pPr marL="234597" indent="-234597" algn="l" defTabSz="355600">
              <a:buSzPct val="75000"/>
              <a:buChar char="•"/>
              <a:defRPr sz="1900">
                <a:solidFill>
                  <a:srgbClr val="253957"/>
                </a:solidFill>
                <a:latin typeface="Arial"/>
                <a:ea typeface="Arial"/>
                <a:cs typeface="Arial"/>
                <a:sym typeface="Arial"/>
              </a:defRPr>
            </a:pPr>
            <a:r>
              <a:rPr dirty="0"/>
              <a:t>Russia and the Pacific</a:t>
            </a:r>
            <a:r>
              <a:rPr lang="en-US" dirty="0"/>
              <a:t>;</a:t>
            </a:r>
            <a:endParaRPr lang="ru-RU" dirty="0"/>
          </a:p>
          <a:p>
            <a:pPr marL="234597" indent="-234597" algn="l" defTabSz="355600">
              <a:buSzPct val="75000"/>
              <a:buChar char="•"/>
              <a:defRPr sz="1900">
                <a:solidFill>
                  <a:srgbClr val="253957"/>
                </a:solidFill>
                <a:latin typeface="Arial"/>
                <a:ea typeface="Arial"/>
                <a:cs typeface="Arial"/>
                <a:sym typeface="Arial"/>
              </a:defRPr>
            </a:pPr>
            <a:r>
              <a:rPr lang="en-US" dirty="0"/>
              <a:t>Far Eastern Affairs </a:t>
            </a:r>
          </a:p>
          <a:p>
            <a:pPr marL="234597" indent="-234597" algn="l" defTabSz="355600">
              <a:buSzPct val="75000"/>
              <a:buChar char="•"/>
              <a:defRPr sz="1900">
                <a:solidFill>
                  <a:srgbClr val="253957"/>
                </a:solidFill>
                <a:latin typeface="Arial"/>
                <a:ea typeface="Arial"/>
                <a:cs typeface="Arial"/>
                <a:sym typeface="Arial"/>
              </a:defRPr>
            </a:pPr>
            <a:r>
              <a:rPr lang="en-US" dirty="0"/>
              <a:t>(Russia)</a:t>
            </a:r>
            <a:endParaRPr dirty="0"/>
          </a:p>
        </p:txBody>
      </p:sp>
      <p:pic>
        <p:nvPicPr>
          <p:cNvPr id="162" name="Изображение" descr="Изображение"/>
          <p:cNvPicPr>
            <a:picLocks noChangeAspect="1"/>
          </p:cNvPicPr>
          <p:nvPr/>
        </p:nvPicPr>
        <p:blipFill>
          <a:blip r:embed="rId2"/>
          <a:stretch>
            <a:fillRect/>
          </a:stretch>
        </p:blipFill>
        <p:spPr>
          <a:xfrm>
            <a:off x="801451" y="409411"/>
            <a:ext cx="875830" cy="875830"/>
          </a:xfrm>
          <a:prstGeom prst="rect">
            <a:avLst/>
          </a:prstGeom>
          <a:ln w="12700">
            <a:miter lim="400000"/>
          </a:ln>
        </p:spPr>
      </p:pic>
      <p:sp>
        <p:nvSpPr>
          <p:cNvPr id="163" name="School of International Regional Studies, HSE"/>
          <p:cNvSpPr txBox="1"/>
          <p:nvPr/>
        </p:nvSpPr>
        <p:spPr>
          <a:xfrm>
            <a:off x="4161666" y="668588"/>
            <a:ext cx="8082786" cy="3683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t>School of International Regional Studies, HSE</a:t>
            </a:r>
          </a:p>
        </p:txBody>
      </p:sp>
      <p:pic>
        <p:nvPicPr>
          <p:cNvPr id="164" name="Изображение" descr="Изображение"/>
          <p:cNvPicPr>
            <a:picLocks noChangeAspect="1"/>
          </p:cNvPicPr>
          <p:nvPr/>
        </p:nvPicPr>
        <p:blipFill>
          <a:blip r:embed="rId3"/>
          <a:srcRect t="61" b="61"/>
          <a:stretch>
            <a:fillRect/>
          </a:stretch>
        </p:blipFill>
        <p:spPr>
          <a:xfrm>
            <a:off x="8169263" y="3253982"/>
            <a:ext cx="4491698" cy="5338210"/>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5" name="Изображение" descr="Изображение"/>
          <p:cNvPicPr>
            <a:picLocks noChangeAspect="1"/>
          </p:cNvPicPr>
          <p:nvPr/>
        </p:nvPicPr>
        <p:blipFill>
          <a:blip r:embed="rId2"/>
          <a:stretch>
            <a:fillRect/>
          </a:stretch>
        </p:blipFill>
        <p:spPr>
          <a:xfrm>
            <a:off x="5735963" y="2796528"/>
            <a:ext cx="1532874" cy="1976144"/>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130</TotalTime>
  <Words>602</Words>
  <Application>Microsoft Macintosh PowerPoint</Application>
  <PresentationFormat>Произвольный</PresentationFormat>
  <Paragraphs>74</Paragraphs>
  <Slides>8</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8</vt:i4>
      </vt:variant>
    </vt:vector>
  </HeadingPairs>
  <TitlesOfParts>
    <vt:vector size="14" baseType="lpstr">
      <vt:lpstr>Arial</vt:lpstr>
      <vt:lpstr>Arial Narrow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Гилфанова Аделя Ирековна</cp:lastModifiedBy>
  <cp:revision>11</cp:revision>
  <dcterms:modified xsi:type="dcterms:W3CDTF">2021-12-08T15:40:57Z</dcterms:modified>
</cp:coreProperties>
</file>